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256" r:id="rId2"/>
    <p:sldId id="372" r:id="rId3"/>
    <p:sldId id="373" r:id="rId4"/>
    <p:sldId id="379" r:id="rId5"/>
    <p:sldId id="392" r:id="rId6"/>
    <p:sldId id="282" r:id="rId7"/>
    <p:sldId id="378" r:id="rId8"/>
    <p:sldId id="291" r:id="rId9"/>
    <p:sldId id="386" r:id="rId10"/>
    <p:sldId id="377" r:id="rId11"/>
    <p:sldId id="380" r:id="rId12"/>
    <p:sldId id="393" r:id="rId13"/>
    <p:sldId id="376" r:id="rId14"/>
    <p:sldId id="398" r:id="rId15"/>
    <p:sldId id="400" r:id="rId16"/>
    <p:sldId id="383" r:id="rId17"/>
    <p:sldId id="381" r:id="rId18"/>
    <p:sldId id="382" r:id="rId19"/>
    <p:sldId id="385" r:id="rId20"/>
    <p:sldId id="390" r:id="rId21"/>
    <p:sldId id="371" r:id="rId22"/>
  </p:sldIdLst>
  <p:sldSz cx="9144000" cy="6858000" type="screen4x3"/>
  <p:notesSz cx="6858000" cy="9144000"/>
  <p:defaultTextStyle>
    <a:defPPr>
      <a:defRPr lang="hu-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22E"/>
    <a:srgbClr val="727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4" autoAdjust="0"/>
    <p:restoredTop sz="68978" autoAdjust="0"/>
  </p:normalViewPr>
  <p:slideViewPr>
    <p:cSldViewPr snapToObjects="1">
      <p:cViewPr varScale="1">
        <p:scale>
          <a:sx n="80" d="100"/>
          <a:sy n="80" d="100"/>
        </p:scale>
        <p:origin x="236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49391-E57A-EE4F-93FA-FBFBA7A80823}" type="datetimeFigureOut">
              <a:rPr lang="hu-HU" smtClean="0"/>
              <a:pPr/>
              <a:t>2018.09.18.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4910C-3B60-B643-9B89-DB318C1B93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8738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4BA2D-E8EA-D544-BFF7-312AA3FE3E9E}" type="datetimeFigureOut">
              <a:rPr lang="hu-HU" smtClean="0"/>
              <a:pPr/>
              <a:t>2018.09.18.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C2E94-D0E3-3F49-988A-96C468F351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62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  <a:p>
            <a:endParaRPr lang="en-US" noProof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9413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5313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1345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1" dirty="0" smtClean="0">
              <a:solidFill>
                <a:srgbClr val="FF0000"/>
              </a:solidFill>
              <a:latin typeface="Helvetica-AH"/>
              <a:cs typeface="Helvetica-AH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9172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1" dirty="0" smtClean="0">
              <a:solidFill>
                <a:srgbClr val="FF0000"/>
              </a:solidFill>
              <a:latin typeface="Helvetica-AH"/>
              <a:cs typeface="Helvetica-AH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951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6CE0D-4221-46FD-87E1-044FE12A5A10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6167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1738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4595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8766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1146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8590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451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2976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457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757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161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9616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8911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4380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0560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C2E94-D0E3-3F49-988A-96C468F351E2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67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0AB1-3171-4DF0-96AD-103999A99EEB}" type="datetime1">
              <a:rPr lang="hu-HU" smtClean="0"/>
              <a:t>2018.09.18.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04B6-6AED-440A-A7BD-F2B1944B9ADB}" type="datetime1">
              <a:rPr lang="hu-HU" smtClean="0"/>
              <a:t>2018.09.18.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16D4-CBFE-46A0-820C-29C13699A801}" type="datetime1">
              <a:rPr lang="hu-HU" smtClean="0"/>
              <a:t>2018.09.18.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think-cell Slide" r:id="rId4" imgW="245" imgH="244" progId="TCLayout.ActiveDocument.1">
                  <p:embed/>
                </p:oleObj>
              </mc:Choice>
              <mc:Fallback>
                <p:oleObj name="think-cell Slide" r:id="rId4" imgW="245" imgH="244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597878" y="6624638"/>
            <a:ext cx="2718200" cy="153888"/>
          </a:xfrm>
        </p:spPr>
        <p:txBody>
          <a:bodyPr/>
          <a:lstStyle/>
          <a:p>
            <a:pPr>
              <a:defRPr/>
            </a:pPr>
            <a:r>
              <a:rPr lang="hu-HU" smtClean="0"/>
              <a:t>Szent István University, 2100 Gödöllô, Páter Károly street 1. Tel.: 06-28-522-000.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6336A2-5EB4-4EC1-953B-D9D538DF0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66864" y="3082821"/>
            <a:ext cx="8264656" cy="1362282"/>
          </a:xfrm>
        </p:spPr>
        <p:txBody>
          <a:bodyPr lIns="180000" anchor="ctr">
            <a:noAutofit/>
          </a:bodyPr>
          <a:lstStyle>
            <a:lvl1pPr>
              <a:spcBef>
                <a:spcPts val="1595"/>
              </a:spcBef>
              <a:defRPr/>
            </a:lvl1pPr>
            <a:lvl2pPr>
              <a:spcBef>
                <a:spcPts val="1595"/>
              </a:spcBef>
              <a:buSzPct val="70000"/>
              <a:defRPr b="1"/>
            </a:lvl2pPr>
            <a:lvl3pPr marL="174386" indent="-174386">
              <a:spcBef>
                <a:spcPts val="1595"/>
              </a:spcBef>
              <a:buSzPct val="70000"/>
              <a:buFont typeface="Wingdings" pitchFamily="2" charset="2"/>
              <a:buChar char="n"/>
              <a:defRPr/>
            </a:lvl3pPr>
            <a:lvl4pPr marL="353167" indent="-175851">
              <a:spcBef>
                <a:spcPts val="1595"/>
              </a:spcBef>
              <a:buSzPct val="100000"/>
              <a:buFont typeface="Arial" panose="020B0604020202020204" pitchFamily="34" charset="0"/>
              <a:buChar char="–"/>
              <a:defRPr lang="de-DE" sz="1662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501174" indent="-172920">
              <a:spcBef>
                <a:spcPts val="1595"/>
              </a:spcBef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28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301C-B464-4F8F-98E3-12024EB07A8D}" type="datetime1">
              <a:rPr lang="hu-HU" smtClean="0"/>
              <a:t>2018.09.18.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BF58-0B19-4843-842E-55C72C8DD070}" type="datetime1">
              <a:rPr lang="hu-HU" smtClean="0"/>
              <a:t>2018.09.18.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BC22-8C68-43E1-814A-5FDCE653756F}" type="datetime1">
              <a:rPr lang="hu-HU" smtClean="0"/>
              <a:t>2018.09.18.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1A1F-57E4-48E4-B1D2-5AB22F55AF3C}" type="datetime1">
              <a:rPr lang="hu-HU" smtClean="0"/>
              <a:t>2018.09.18.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AB53-820F-431F-BA81-B797B8924700}" type="datetime1">
              <a:rPr lang="hu-HU" smtClean="0"/>
              <a:t>2018.09.18.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3852-3C34-4D7F-AAF1-11D85A43087F}" type="datetime1">
              <a:rPr lang="hu-HU" smtClean="0"/>
              <a:t>2018.09.18.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412F-0B2E-4F97-B387-A4DCC7211448}" type="datetime1">
              <a:rPr lang="hu-HU" smtClean="0"/>
              <a:t>2018.09.18.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E5F4-D046-451F-BD20-EA67BA4E6945}" type="datetime1">
              <a:rPr lang="hu-HU" smtClean="0"/>
              <a:t>2018.09.18.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1C78A-04D9-4567-8B9B-3B6673777DC9}" type="datetime1">
              <a:rPr lang="hu-HU" smtClean="0"/>
              <a:t>2018.09.18.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Szent István University, 2100 Gödöllô, Páter Károly street 1. Tel.: 06-28-522-000.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8EB3C-143C-A740-ACDC-C0B174B8B93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e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1.jpeg"/><Relationship Id="rId4" Type="http://schemas.openxmlformats.org/officeDocument/2006/relationships/image" Target="../media/image4.jpe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9"/>
            <a:ext cx="9136534" cy="6839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83668" y="2780928"/>
            <a:ext cx="7128792" cy="1872208"/>
          </a:xfrm>
        </p:spPr>
        <p:txBody>
          <a:bodyPr>
            <a:normAutofit fontScale="90000"/>
          </a:bodyPr>
          <a:lstStyle/>
          <a:p>
            <a:r>
              <a:rPr lang="en-US" altLang="hu-HU" b="1" dirty="0"/>
              <a:t>Internet of Things in Agricultural Education, </a:t>
            </a:r>
            <a:r>
              <a:rPr lang="hu-HU" altLang="hu-HU" b="1" dirty="0" smtClean="0"/>
              <a:t/>
            </a:r>
            <a:br>
              <a:rPr lang="hu-HU" altLang="hu-HU" b="1" dirty="0" smtClean="0"/>
            </a:br>
            <a:r>
              <a:rPr lang="en-US" altLang="hu-HU" b="1" dirty="0" smtClean="0"/>
              <a:t>the </a:t>
            </a:r>
            <a:r>
              <a:rPr lang="en-US" altLang="hu-HU" b="1" dirty="0" err="1"/>
              <a:t>Gödöllő</a:t>
            </a:r>
            <a:r>
              <a:rPr lang="en-US" altLang="hu-HU" b="1" dirty="0"/>
              <a:t> example</a:t>
            </a:r>
            <a:endParaRPr lang="hu-HU" dirty="0">
              <a:latin typeface="Bembo-AH-Bold"/>
              <a:cs typeface="Bembo-AH-Bold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204964" y="5071492"/>
            <a:ext cx="3886200" cy="1224136"/>
          </a:xfrm>
        </p:spPr>
        <p:txBody>
          <a:bodyPr>
            <a:noAutofit/>
          </a:bodyPr>
          <a:lstStyle/>
          <a:p>
            <a:r>
              <a:rPr lang="en-US" altLang="hu-HU" sz="2400" b="1" dirty="0" err="1" smtClean="0">
                <a:solidFill>
                  <a:schemeClr val="tx1"/>
                </a:solidFill>
              </a:rPr>
              <a:t>Ferenc</a:t>
            </a:r>
            <a:r>
              <a:rPr lang="en-US" altLang="hu-HU" sz="2400" b="1" dirty="0" smtClean="0">
                <a:solidFill>
                  <a:schemeClr val="tx1"/>
                </a:solidFill>
              </a:rPr>
              <a:t> Magyar chancellor</a:t>
            </a:r>
          </a:p>
          <a:p>
            <a:r>
              <a:rPr lang="en-US" altLang="hu-HU" sz="2400" b="1" dirty="0" smtClean="0">
                <a:solidFill>
                  <a:schemeClr val="tx1"/>
                </a:solidFill>
              </a:rPr>
              <a:t>Tibor Mezei adviser</a:t>
            </a:r>
            <a:br>
              <a:rPr lang="en-US" altLang="hu-HU" sz="2400" b="1" dirty="0" smtClean="0">
                <a:solidFill>
                  <a:schemeClr val="tx1"/>
                </a:solidFill>
              </a:rPr>
            </a:br>
            <a:r>
              <a:rPr lang="en-US" altLang="hu-HU" sz="2400" b="1" dirty="0" err="1" smtClean="0">
                <a:solidFill>
                  <a:schemeClr val="tx1"/>
                </a:solidFill>
              </a:rPr>
              <a:t>Szent</a:t>
            </a:r>
            <a:r>
              <a:rPr lang="en-US" altLang="hu-HU" sz="2400" b="1" dirty="0" smtClean="0">
                <a:solidFill>
                  <a:schemeClr val="tx1"/>
                </a:solidFill>
              </a:rPr>
              <a:t> </a:t>
            </a:r>
            <a:r>
              <a:rPr lang="en-US" altLang="hu-HU" sz="2400" b="1" dirty="0" err="1" smtClean="0">
                <a:solidFill>
                  <a:schemeClr val="tx1"/>
                </a:solidFill>
              </a:rPr>
              <a:t>István</a:t>
            </a:r>
            <a:r>
              <a:rPr lang="en-US" altLang="hu-HU" sz="2400" b="1" dirty="0" smtClean="0">
                <a:solidFill>
                  <a:schemeClr val="tx1"/>
                </a:solidFill>
              </a:rPr>
              <a:t> University </a:t>
            </a:r>
            <a:endParaRPr lang="en-US" altLang="hu-HU" sz="2400" b="1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162" y="1124744"/>
            <a:ext cx="5347958" cy="1424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" y="0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9882" y="1022285"/>
            <a:ext cx="7484565" cy="90765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Difficulties</a:t>
            </a:r>
            <a:endParaRPr lang="en-US" sz="3600" b="1" dirty="0">
              <a:solidFill>
                <a:srgbClr val="09422E"/>
              </a:solidFill>
              <a:latin typeface="Bembo-AH-Bold"/>
              <a:cs typeface="Bembo-AH-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7" y="2420888"/>
            <a:ext cx="7560839" cy="381163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hu-HU" sz="2400" b="1" dirty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	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A</a:t>
            </a: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1212" y="1921644"/>
            <a:ext cx="3480040" cy="38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1212" y="2151310"/>
            <a:ext cx="3480040" cy="4099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2">
                  <a:lumMod val="75000"/>
                </a:schemeClr>
              </a:solidFill>
              <a:latin typeface="Helvetica-AH"/>
              <a:cs typeface="Helvetica-AH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603" y="1921644"/>
            <a:ext cx="4152663" cy="43287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97" y="1959508"/>
            <a:ext cx="4154301" cy="429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" y="0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9882" y="1022285"/>
            <a:ext cx="7484565" cy="907652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09422E"/>
                </a:solidFill>
                <a:latin typeface="Bembo-AH-Bold"/>
                <a:cs typeface="Bembo-AH-Bold"/>
              </a:rPr>
              <a:t>D</a:t>
            </a:r>
            <a:r>
              <a:rPr lang="en-US" sz="3600" b="1" dirty="0" err="1" smtClean="0">
                <a:solidFill>
                  <a:srgbClr val="09422E"/>
                </a:solidFill>
                <a:latin typeface="Bembo-AH-Bold"/>
                <a:cs typeface="Bembo-AH-Bold"/>
              </a:rPr>
              <a:t>ifficulties</a:t>
            </a:r>
            <a:endParaRPr lang="en-US" sz="3600" b="1" dirty="0">
              <a:solidFill>
                <a:srgbClr val="09422E"/>
              </a:solidFill>
              <a:latin typeface="Bembo-AH-Bold"/>
              <a:cs typeface="Bembo-AH-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7" y="2420888"/>
            <a:ext cx="7560839" cy="381163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hu-HU" sz="2400" b="1" dirty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	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A</a:t>
            </a: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1212" y="1921644"/>
            <a:ext cx="3480040" cy="38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1212" y="2151310"/>
            <a:ext cx="3480040" cy="4099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2">
                  <a:lumMod val="75000"/>
                </a:schemeClr>
              </a:solidFill>
              <a:latin typeface="Helvetica-AH"/>
              <a:cs typeface="Helvetica-AH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754" y="2031525"/>
            <a:ext cx="4157636" cy="435494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1995" y="2056509"/>
            <a:ext cx="4113405" cy="42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" y="0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051175"/>
            <a:ext cx="8960754" cy="87046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9422E"/>
                </a:solidFill>
                <a:latin typeface="Bembo-AH-Bold"/>
                <a:cs typeface="Bembo-AH-Bold"/>
              </a:rPr>
              <a:t>Major components </a:t>
            </a:r>
            <a:r>
              <a:rPr lang="en-US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of</a:t>
            </a:r>
            <a:r>
              <a:rPr lang="hu-HU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 </a:t>
            </a:r>
            <a:r>
              <a:rPr lang="en-US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Internet </a:t>
            </a:r>
            <a:r>
              <a:rPr lang="en-US" sz="3200" b="1" dirty="0">
                <a:solidFill>
                  <a:srgbClr val="09422E"/>
                </a:solidFill>
                <a:latin typeface="Bembo-AH-Bold"/>
                <a:cs typeface="Bembo-AH-Bold"/>
              </a:rPr>
              <a:t>of Things (</a:t>
            </a:r>
            <a:r>
              <a:rPr lang="en-US" sz="3200" b="1" dirty="0" err="1" smtClean="0">
                <a:solidFill>
                  <a:srgbClr val="09422E"/>
                </a:solidFill>
                <a:latin typeface="Bembo-AH-Bold"/>
                <a:cs typeface="Bembo-AH-Bold"/>
              </a:rPr>
              <a:t>IoT</a:t>
            </a:r>
            <a:r>
              <a:rPr lang="en-US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)</a:t>
            </a:r>
            <a:endParaRPr lang="en-US" sz="3200" b="1" dirty="0">
              <a:solidFill>
                <a:srgbClr val="FF0000"/>
              </a:solidFill>
              <a:latin typeface="Bembo-AH-Bold"/>
              <a:cs typeface="Bembo-AH-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826059"/>
            <a:ext cx="8073050" cy="367296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Bembo-AH-Bold"/>
                <a:cs typeface="Bembo-AH-Bold"/>
              </a:rPr>
              <a:t>Every smart or intelligent thing, object, device, machine connects to the Internet </a:t>
            </a:r>
            <a:endParaRPr lang="en-US" sz="2400" b="1" dirty="0">
              <a:solidFill>
                <a:srgbClr val="FF0000"/>
              </a:solidFill>
              <a:latin typeface="Helvetica-AH"/>
              <a:cs typeface="Helvetica-AH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1212" y="1921644"/>
            <a:ext cx="3480040" cy="38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1212" y="2151310"/>
            <a:ext cx="3480040" cy="4099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2">
                  <a:lumMod val="75000"/>
                </a:schemeClr>
              </a:solidFill>
              <a:latin typeface="Helvetica-AH"/>
              <a:cs typeface="Helvetica-AH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73" y="2680112"/>
            <a:ext cx="7205831" cy="41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" y="0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9882" y="1022285"/>
            <a:ext cx="7795518" cy="102899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9422E"/>
                </a:solidFill>
                <a:latin typeface="Bembo-AH-Bold"/>
                <a:cs typeface="Bembo-AH-Bold"/>
              </a:rPr>
              <a:t>Digital Campus </a:t>
            </a:r>
            <a:r>
              <a:rPr lang="en-US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System</a:t>
            </a:r>
            <a:r>
              <a:rPr lang="hu-HU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;</a:t>
            </a:r>
            <a:r>
              <a:rPr lang="en-US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  <a:latin typeface="Bembo-AH-Bold"/>
                <a:cs typeface="Bembo-AH-Bold"/>
              </a:rPr>
              <a:t>IoT</a:t>
            </a:r>
            <a:r>
              <a:rPr lang="hu-HU" sz="3600" b="1" dirty="0" smtClean="0">
                <a:solidFill>
                  <a:srgbClr val="FF0000"/>
                </a:solidFill>
                <a:latin typeface="Bembo-AH-Bold"/>
                <a:cs typeface="Bembo-AH-Bold"/>
              </a:rPr>
              <a:t/>
            </a:r>
            <a:br>
              <a:rPr lang="hu-HU" sz="3600" b="1" dirty="0" smtClean="0">
                <a:solidFill>
                  <a:srgbClr val="FF0000"/>
                </a:solidFill>
                <a:latin typeface="Bembo-AH-Bold"/>
                <a:cs typeface="Bembo-AH-Bold"/>
              </a:rPr>
            </a:br>
            <a:endParaRPr lang="en-US" sz="3600" b="1" dirty="0">
              <a:solidFill>
                <a:srgbClr val="FF0000"/>
              </a:solidFill>
              <a:latin typeface="Bembo-AH-Bold"/>
              <a:cs typeface="Bembo-AH-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3426" y="1698937"/>
            <a:ext cx="7735038" cy="367296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This is a platform for students, professors, staff and  campus administration</a:t>
            </a:r>
            <a:r>
              <a:rPr lang="en-US" sz="2400" b="1" dirty="0" smtClean="0">
                <a:solidFill>
                  <a:srgbClr val="FF0000"/>
                </a:solidFill>
                <a:latin typeface="Bembo-AH-Bold"/>
                <a:cs typeface="Bembo-AH-Bold"/>
              </a:rPr>
              <a:t>, </a:t>
            </a:r>
            <a:r>
              <a:rPr lang="hu-HU" sz="2400" b="1" dirty="0" smtClean="0">
                <a:solidFill>
                  <a:srgbClr val="FF0000"/>
                </a:solidFill>
                <a:latin typeface="Bembo-AH-Bold"/>
                <a:cs typeface="Bembo-AH-Bold"/>
              </a:rPr>
              <a:t/>
            </a:r>
            <a:br>
              <a:rPr lang="hu-HU" sz="2400" b="1" dirty="0" smtClean="0">
                <a:solidFill>
                  <a:srgbClr val="FF0000"/>
                </a:solidFill>
                <a:latin typeface="Bembo-AH-Bold"/>
                <a:cs typeface="Bembo-AH-Bold"/>
              </a:rPr>
            </a:br>
            <a:r>
              <a:rPr lang="en-US" sz="2400" b="1" dirty="0" smtClean="0">
                <a:solidFill>
                  <a:srgbClr val="FF0000"/>
                </a:solidFill>
                <a:latin typeface="Bembo-AH-Bold"/>
                <a:cs typeface="Bembo-AH-Bold"/>
              </a:rPr>
              <a:t>to get digitally all kinds of information</a:t>
            </a:r>
            <a:endParaRPr lang="en-US" sz="2400" b="1" dirty="0">
              <a:solidFill>
                <a:srgbClr val="FF0000"/>
              </a:solidFill>
              <a:latin typeface="Helvetica-AH"/>
              <a:cs typeface="Helvetica-AH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1212" y="1921644"/>
            <a:ext cx="3480040" cy="38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1212" y="2151310"/>
            <a:ext cx="3480040" cy="4099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2">
                  <a:lumMod val="75000"/>
                </a:schemeClr>
              </a:solidFill>
              <a:latin typeface="Helvetica-AH"/>
              <a:cs typeface="Helvetica-AH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54055"/>
            <a:ext cx="9255299" cy="398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1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3" y="-17467"/>
            <a:ext cx="9138696" cy="6840305"/>
          </a:xfrm>
          <a:prstGeom prst="rect">
            <a:avLst/>
          </a:prstGeom>
        </p:spPr>
      </p:pic>
      <p:sp>
        <p:nvSpPr>
          <p:cNvPr id="34" name="Lekerekített téglalap 33"/>
          <p:cNvSpPr/>
          <p:nvPr/>
        </p:nvSpPr>
        <p:spPr>
          <a:xfrm>
            <a:off x="2341363" y="3529913"/>
            <a:ext cx="1958985" cy="687338"/>
          </a:xfrm>
          <a:prstGeom prst="roundRect">
            <a:avLst/>
          </a:prstGeom>
          <a:solidFill>
            <a:srgbClr val="93CFD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b="1" dirty="0" smtClean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BUDAPEST </a:t>
            </a:r>
          </a:p>
          <a:p>
            <a:r>
              <a:rPr lang="hu-HU" sz="1400" dirty="0" smtClean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Ybl Miklós Építéstudományi Kar</a:t>
            </a:r>
            <a:endParaRPr lang="hu-HU" sz="1400" dirty="0">
              <a:solidFill>
                <a:srgbClr val="0033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Lekerekített téglalap 37"/>
          <p:cNvSpPr/>
          <p:nvPr/>
        </p:nvSpPr>
        <p:spPr>
          <a:xfrm>
            <a:off x="4425469" y="4281761"/>
            <a:ext cx="1958985" cy="646550"/>
          </a:xfrm>
          <a:prstGeom prst="roundRect">
            <a:avLst/>
          </a:prstGeom>
          <a:solidFill>
            <a:srgbClr val="93CFD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b="1" dirty="0" smtClean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SZARVAS</a:t>
            </a:r>
          </a:p>
          <a:p>
            <a:r>
              <a:rPr lang="hu-HU" sz="1400" dirty="0" smtClean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Agrár- és Gazdaságtudományi Kar </a:t>
            </a:r>
            <a:endParaRPr lang="hu-HU" sz="1400" dirty="0">
              <a:solidFill>
                <a:srgbClr val="0033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06801"/>
            <a:ext cx="9113822" cy="4151200"/>
          </a:xfrm>
          <a:prstGeom prst="rect">
            <a:avLst/>
          </a:prstGeom>
        </p:spPr>
      </p:pic>
      <p:sp>
        <p:nvSpPr>
          <p:cNvPr id="41" name="Átellenes sarkain levágott téglalap 40"/>
          <p:cNvSpPr/>
          <p:nvPr/>
        </p:nvSpPr>
        <p:spPr>
          <a:xfrm>
            <a:off x="6023153" y="3409859"/>
            <a:ext cx="1367863" cy="462153"/>
          </a:xfrm>
          <a:prstGeom prst="snip2DiagRect">
            <a:avLst/>
          </a:prstGeom>
          <a:solidFill>
            <a:srgbClr val="93CF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14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BEREGSZÁSZ</a:t>
            </a:r>
          </a:p>
        </p:txBody>
      </p:sp>
      <p:sp>
        <p:nvSpPr>
          <p:cNvPr id="42" name="Átellenes sarkain levágott téglalap 41"/>
          <p:cNvSpPr/>
          <p:nvPr/>
        </p:nvSpPr>
        <p:spPr>
          <a:xfrm>
            <a:off x="7690335" y="5539954"/>
            <a:ext cx="1439652" cy="435231"/>
          </a:xfrm>
          <a:prstGeom prst="snip2DiagRect">
            <a:avLst/>
          </a:prstGeom>
          <a:solidFill>
            <a:srgbClr val="93CF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14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CSÍKSZEREDA</a:t>
            </a:r>
            <a:endParaRPr lang="hu-HU" sz="14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Átellenes sarkain levágott téglalap 42"/>
          <p:cNvSpPr/>
          <p:nvPr/>
        </p:nvSpPr>
        <p:spPr>
          <a:xfrm>
            <a:off x="5222765" y="6306362"/>
            <a:ext cx="793990" cy="393817"/>
          </a:xfrm>
          <a:prstGeom prst="snip2DiagRect">
            <a:avLst/>
          </a:prstGeom>
          <a:solidFill>
            <a:srgbClr val="93CF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hu-HU" sz="1400" b="1" dirty="0" smtClean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hu-HU" sz="14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ZENTA</a:t>
            </a:r>
            <a:endParaRPr lang="hu-HU" sz="1400" dirty="0" smtClean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r"/>
            <a:endParaRPr lang="hu-HU" sz="14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Ellipszis 46"/>
          <p:cNvSpPr/>
          <p:nvPr/>
        </p:nvSpPr>
        <p:spPr>
          <a:xfrm>
            <a:off x="6428802" y="5046033"/>
            <a:ext cx="2303748" cy="54069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MAROSVÁSÁRHELY</a:t>
            </a:r>
          </a:p>
        </p:txBody>
      </p:sp>
      <p:sp>
        <p:nvSpPr>
          <p:cNvPr id="28" name="Átellenes sarkain levágott téglalap 27"/>
          <p:cNvSpPr/>
          <p:nvPr/>
        </p:nvSpPr>
        <p:spPr>
          <a:xfrm>
            <a:off x="3087955" y="4114642"/>
            <a:ext cx="1072842" cy="447247"/>
          </a:xfrm>
          <a:prstGeom prst="snip2DiagRect">
            <a:avLst/>
          </a:prstGeom>
          <a:solidFill>
            <a:srgbClr val="93CF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14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KOMÁROM</a:t>
            </a:r>
            <a:endParaRPr lang="hu-HU" sz="14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128419" y="975008"/>
            <a:ext cx="8856984" cy="158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Szent István University</a:t>
            </a:r>
          </a:p>
          <a:p>
            <a:r>
              <a:rPr lang="hu-HU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Multicampus </a:t>
            </a:r>
            <a:br>
              <a:rPr lang="hu-HU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</a:br>
            <a:r>
              <a:rPr lang="en-US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Integrated Knowledge Management System</a:t>
            </a:r>
            <a:endParaRPr lang="en-US" sz="3600" b="1" dirty="0">
              <a:solidFill>
                <a:srgbClr val="09422E"/>
              </a:solidFill>
              <a:latin typeface="Bembo-AH-Bold"/>
              <a:cs typeface="Bembo-AH-Bold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34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0" y="0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070528"/>
            <a:ext cx="6245678" cy="1134336"/>
          </a:xfrm>
        </p:spPr>
        <p:txBody>
          <a:bodyPr>
            <a:noAutofit/>
          </a:bodyPr>
          <a:lstStyle/>
          <a:p>
            <a:r>
              <a:rPr lang="hu-HU" sz="3200" b="1" dirty="0" err="1" smtClean="0">
                <a:solidFill>
                  <a:srgbClr val="09422E"/>
                </a:solidFill>
                <a:latin typeface="Bembo-AH-Bold"/>
                <a:cs typeface="Bembo-AH-Bold"/>
              </a:rPr>
              <a:t>Multiple</a:t>
            </a:r>
            <a:r>
              <a:rPr lang="hu-HU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 campus</a:t>
            </a:r>
            <a:br>
              <a:rPr lang="hu-HU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</a:br>
            <a:r>
              <a:rPr lang="en-US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video </a:t>
            </a:r>
            <a:r>
              <a:rPr lang="en-US" sz="3200" b="1" dirty="0">
                <a:solidFill>
                  <a:srgbClr val="09422E"/>
                </a:solidFill>
                <a:latin typeface="Bembo-AH-Bold"/>
                <a:cs typeface="Bembo-AH-Bold"/>
              </a:rPr>
              <a:t>conferencing </a:t>
            </a:r>
            <a:r>
              <a:rPr lang="en-US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system</a:t>
            </a:r>
            <a:endParaRPr lang="hu-HU" sz="3200" b="1" dirty="0">
              <a:solidFill>
                <a:srgbClr val="09422E"/>
              </a:solidFill>
              <a:latin typeface="Bembo-AH-Bold"/>
              <a:cs typeface="Bembo-AH-Bold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979713" y="2365174"/>
            <a:ext cx="71327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70C0"/>
                </a:solidFill>
              </a:rPr>
              <a:t>Modern teaching technology, while retaining personal presence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B050"/>
                </a:solidFill>
              </a:rPr>
              <a:t>We are simultaneously interconnecting four foreign and </a:t>
            </a:r>
            <a:r>
              <a:rPr lang="en-US" sz="2600" b="1" dirty="0" err="1">
                <a:solidFill>
                  <a:srgbClr val="00B050"/>
                </a:solidFill>
              </a:rPr>
              <a:t>Gödöllő</a:t>
            </a:r>
            <a:r>
              <a:rPr lang="en-US" sz="2600" b="1" dirty="0">
                <a:solidFill>
                  <a:srgbClr val="00B050"/>
                </a:solidFill>
              </a:rPr>
              <a:t> and Budapest training 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70C0"/>
                </a:solidFill>
              </a:rPr>
              <a:t>Save money, time and energy (</a:t>
            </a:r>
            <a:r>
              <a:rPr lang="en-US" sz="2600" b="1" dirty="0" err="1">
                <a:solidFill>
                  <a:srgbClr val="0070C0"/>
                </a:solidFill>
              </a:rPr>
              <a:t>eg</a:t>
            </a:r>
            <a:r>
              <a:rPr lang="en-US" sz="2600" b="1" dirty="0">
                <a:solidFill>
                  <a:srgbClr val="0070C0"/>
                </a:solidFill>
              </a:rPr>
              <a:t>: </a:t>
            </a:r>
            <a:r>
              <a:rPr lang="en-US" sz="2600" b="1" dirty="0" err="1">
                <a:solidFill>
                  <a:srgbClr val="0070C0"/>
                </a:solidFill>
              </a:rPr>
              <a:t>Miercurea</a:t>
            </a:r>
            <a:r>
              <a:rPr lang="en-US" sz="2600" b="1" dirty="0">
                <a:solidFill>
                  <a:srgbClr val="0070C0"/>
                </a:solidFill>
              </a:rPr>
              <a:t> </a:t>
            </a:r>
            <a:r>
              <a:rPr lang="en-US" sz="2600" b="1" dirty="0" err="1">
                <a:solidFill>
                  <a:srgbClr val="0070C0"/>
                </a:solidFill>
              </a:rPr>
              <a:t>Ciuc</a:t>
            </a:r>
            <a:r>
              <a:rPr lang="en-US" sz="2600" b="1" dirty="0">
                <a:solidFill>
                  <a:srgbClr val="0070C0"/>
                </a:solidFill>
              </a:rPr>
              <a:t> is 700 km away from </a:t>
            </a:r>
            <a:r>
              <a:rPr lang="en-US" sz="2600" b="1" dirty="0" err="1">
                <a:solidFill>
                  <a:srgbClr val="0070C0"/>
                </a:solidFill>
              </a:rPr>
              <a:t>Gödöllő</a:t>
            </a:r>
            <a:r>
              <a:rPr lang="en-US" sz="2600" b="1" dirty="0">
                <a:solidFill>
                  <a:srgbClr val="0070C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B050"/>
                </a:solidFill>
              </a:rPr>
              <a:t>Further development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70C0"/>
                </a:solidFill>
              </a:rPr>
              <a:t>Fields of application: higher education, adult education, professional consultations</a:t>
            </a:r>
            <a:endParaRPr lang="hu-HU" sz="2600" b="1" dirty="0">
              <a:solidFill>
                <a:srgbClr val="0070C0"/>
              </a:solidFill>
            </a:endParaRPr>
          </a:p>
        </p:txBody>
      </p:sp>
      <p:pic>
        <p:nvPicPr>
          <p:cNvPr id="9" name="Kép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" y="1216349"/>
            <a:ext cx="2341801" cy="1535431"/>
          </a:xfrm>
          <a:prstGeom prst="rect">
            <a:avLst/>
          </a:prstGeom>
        </p:spPr>
      </p:pic>
      <p:pic>
        <p:nvPicPr>
          <p:cNvPr id="10" name="Kép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4" y="3020759"/>
            <a:ext cx="2336020" cy="1512167"/>
          </a:xfrm>
          <a:prstGeom prst="rect">
            <a:avLst/>
          </a:prstGeom>
        </p:spPr>
      </p:pic>
      <p:pic>
        <p:nvPicPr>
          <p:cNvPr id="11" name="Kép 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t="13386" r="14445" b="10315"/>
          <a:stretch/>
        </p:blipFill>
        <p:spPr>
          <a:xfrm>
            <a:off x="28030" y="4860531"/>
            <a:ext cx="2356573" cy="150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" y="0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022285"/>
            <a:ext cx="7056783" cy="90765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The university of tomorrow</a:t>
            </a:r>
            <a:endParaRPr lang="en-US" sz="3600" b="1" dirty="0">
              <a:solidFill>
                <a:srgbClr val="09422E"/>
              </a:solidFill>
              <a:latin typeface="Bembo-AH-Bold"/>
              <a:cs typeface="Bembo-AH-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7" y="1896128"/>
            <a:ext cx="7560839" cy="381163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hu-HU" sz="2400" b="1" dirty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	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A</a:t>
            </a: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8" name="Footer Placeholder 6"/>
          <p:cNvSpPr txBox="1">
            <a:spLocks/>
          </p:cNvSpPr>
          <p:nvPr/>
        </p:nvSpPr>
        <p:spPr>
          <a:xfrm>
            <a:off x="1295400" y="6350427"/>
            <a:ext cx="76200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Bembo-AH"/>
                <a:cs typeface="Bembo-AH"/>
              </a:rPr>
              <a:t>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mbo-AH"/>
              <a:ea typeface="+mn-ea"/>
              <a:cs typeface="Bembo-AH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1212" y="1921644"/>
            <a:ext cx="3480040" cy="38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1212" y="2151310"/>
            <a:ext cx="3480040" cy="4099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2">
                  <a:lumMod val="75000"/>
                </a:schemeClr>
              </a:solidFill>
              <a:latin typeface="Helvetica-AH"/>
              <a:cs typeface="Helvetica-AH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4" y="1103213"/>
            <a:ext cx="9136534" cy="575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" y="0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212" y="1022285"/>
            <a:ext cx="8039054" cy="67275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Structure of „Internet of Learning Materials”</a:t>
            </a:r>
            <a:endParaRPr lang="en-US" sz="2800" b="1" dirty="0">
              <a:solidFill>
                <a:srgbClr val="09422E"/>
              </a:solidFill>
              <a:latin typeface="Bembo-AH-Bold"/>
              <a:cs typeface="Bembo-AH-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7" y="1896128"/>
            <a:ext cx="7560839" cy="381163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hu-HU" sz="2400" b="1" dirty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	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A</a:t>
            </a: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8" name="Footer Placeholder 6"/>
          <p:cNvSpPr txBox="1">
            <a:spLocks/>
          </p:cNvSpPr>
          <p:nvPr/>
        </p:nvSpPr>
        <p:spPr>
          <a:xfrm>
            <a:off x="1295400" y="6350427"/>
            <a:ext cx="76200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Bembo-AH"/>
                <a:cs typeface="Bembo-AH"/>
              </a:rPr>
              <a:t>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mbo-AH"/>
              <a:ea typeface="+mn-ea"/>
              <a:cs typeface="Bembo-AH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1212" y="1921644"/>
            <a:ext cx="3480040" cy="38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1212" y="2151310"/>
            <a:ext cx="3480040" cy="4099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2">
                  <a:lumMod val="75000"/>
                </a:schemeClr>
              </a:solidFill>
              <a:latin typeface="Helvetica-AH"/>
              <a:cs typeface="Helvetica-AH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8" y="1599362"/>
            <a:ext cx="9125392" cy="523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" y="0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022285"/>
            <a:ext cx="7056783" cy="907652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09422E"/>
                </a:solidFill>
                <a:latin typeface="Bembo-AH-Bold"/>
                <a:cs typeface="Bembo-AH-Bold"/>
              </a:rPr>
              <a:t>SkillToolkit</a:t>
            </a:r>
            <a:r>
              <a:rPr lang="en-US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 screen page</a:t>
            </a:r>
            <a:endParaRPr lang="en-US" sz="3600" b="1" dirty="0">
              <a:solidFill>
                <a:srgbClr val="09422E"/>
              </a:solidFill>
              <a:latin typeface="Bembo-AH-Bold"/>
              <a:cs typeface="Bembo-AH-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7" y="1896128"/>
            <a:ext cx="7560839" cy="381163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hu-HU" sz="2400" b="1" dirty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	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A</a:t>
            </a: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1212" y="1921644"/>
            <a:ext cx="3480040" cy="38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1212" y="2151310"/>
            <a:ext cx="3480040" cy="4099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2">
                  <a:lumMod val="75000"/>
                </a:schemeClr>
              </a:solidFill>
              <a:latin typeface="Helvetica-AH"/>
              <a:cs typeface="Helvetica-AH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4" y="1772817"/>
            <a:ext cx="9113045" cy="50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" y="0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7" y="1022285"/>
            <a:ext cx="8096659" cy="90765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9422E"/>
                </a:solidFill>
                <a:latin typeface="Bembo-AH-Bold"/>
                <a:cs typeface="Bembo-AH-Bold"/>
              </a:rPr>
              <a:t>Effectiveness of learning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7" y="1896128"/>
            <a:ext cx="7560839" cy="381163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hu-HU" sz="2400" b="1" dirty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	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A</a:t>
            </a: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8" name="Footer Placeholder 6"/>
          <p:cNvSpPr txBox="1">
            <a:spLocks/>
          </p:cNvSpPr>
          <p:nvPr/>
        </p:nvSpPr>
        <p:spPr>
          <a:xfrm>
            <a:off x="1295400" y="6350427"/>
            <a:ext cx="76200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Bembo-AH"/>
                <a:cs typeface="Bembo-AH"/>
              </a:rPr>
              <a:t>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mbo-AH"/>
              <a:ea typeface="+mn-ea"/>
              <a:cs typeface="Bembo-AH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1212" y="1921644"/>
            <a:ext cx="3480040" cy="38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1212" y="2151310"/>
            <a:ext cx="3480040" cy="4099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2">
                  <a:lumMod val="75000"/>
                </a:schemeClr>
              </a:solidFill>
              <a:latin typeface="Helvetica-AH"/>
              <a:cs typeface="Helvetica-AH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212" y="1762815"/>
            <a:ext cx="7665893" cy="465089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098" y="5686406"/>
            <a:ext cx="189602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3" y="18289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212" y="850671"/>
            <a:ext cx="7484565" cy="90765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What I’m going to say?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Bembo-AH-Bold"/>
              <a:cs typeface="Bembo-AH-Bold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1212" y="1921644"/>
            <a:ext cx="3480040" cy="38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74494" y="1819013"/>
            <a:ext cx="7738000" cy="4917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What are the challenges of </a:t>
            </a:r>
            <a:r>
              <a:rPr lang="en-US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the Industry 4.0 and the Farming 4.0 </a:t>
            </a:r>
            <a:r>
              <a:rPr lang="en-US" sz="24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for agricultural higher education?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  <a:latin typeface="Helvetica-AH"/>
                <a:cs typeface="Helvetica-AH"/>
              </a:rPr>
              <a:t>What are the challenges for universities to teach the </a:t>
            </a:r>
            <a:r>
              <a:rPr lang="en-US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Z generation</a:t>
            </a:r>
            <a:r>
              <a:rPr lang="en-US" sz="2400" b="1" dirty="0" smtClean="0">
                <a:solidFill>
                  <a:schemeClr val="tx2"/>
                </a:solidFill>
                <a:latin typeface="Helvetica-AH"/>
                <a:cs typeface="Helvetica-AH"/>
              </a:rPr>
              <a:t>?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What does </a:t>
            </a:r>
            <a:r>
              <a:rPr lang="en-US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digitization</a:t>
            </a:r>
            <a:r>
              <a:rPr lang="en-US" sz="24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 mean in higher education?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Helvetica-AH"/>
                <a:cs typeface="Helvetica-AH"/>
              </a:rPr>
              <a:t>Can </a:t>
            </a:r>
            <a:r>
              <a:rPr lang="en-US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non-smart </a:t>
            </a:r>
            <a:r>
              <a:rPr lang="en-US" sz="2400" b="1" dirty="0" smtClean="0">
                <a:solidFill>
                  <a:srgbClr val="002060"/>
                </a:solidFill>
                <a:latin typeface="Helvetica-AH"/>
                <a:cs typeface="Helvetica-AH"/>
              </a:rPr>
              <a:t>universities be able to train professionals for the </a:t>
            </a:r>
            <a:r>
              <a:rPr lang="en-US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smart world</a:t>
            </a:r>
            <a:r>
              <a:rPr lang="en-US" sz="2400" b="1" dirty="0" smtClean="0">
                <a:solidFill>
                  <a:srgbClr val="002060"/>
                </a:solidFill>
                <a:latin typeface="Helvetica-AH"/>
                <a:cs typeface="Helvetica-AH"/>
              </a:rPr>
              <a:t>?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What does the </a:t>
            </a:r>
            <a:r>
              <a:rPr lang="en-US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Internet of Things </a:t>
            </a:r>
            <a:r>
              <a:rPr lang="en-US" sz="24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mean in higher education?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Helvetica-AH"/>
                <a:cs typeface="Helvetica-AH"/>
              </a:rPr>
              <a:t>What the </a:t>
            </a:r>
            <a:r>
              <a:rPr lang="en-US" sz="2400" b="1" dirty="0" err="1" smtClean="0">
                <a:solidFill>
                  <a:srgbClr val="002060"/>
                </a:solidFill>
                <a:latin typeface="Helvetica-AH"/>
                <a:cs typeface="Helvetica-AH"/>
              </a:rPr>
              <a:t>Szent</a:t>
            </a:r>
            <a:r>
              <a:rPr lang="en-US" sz="2400" b="1" dirty="0" smtClean="0">
                <a:solidFill>
                  <a:srgbClr val="002060"/>
                </a:solidFill>
                <a:latin typeface="Helvetica-AH"/>
                <a:cs typeface="Helvetica-AH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Helvetica-AH"/>
                <a:cs typeface="Helvetica-AH"/>
              </a:rPr>
              <a:t>István</a:t>
            </a:r>
            <a:r>
              <a:rPr lang="en-US" sz="2400" b="1" dirty="0" smtClean="0">
                <a:solidFill>
                  <a:srgbClr val="002060"/>
                </a:solidFill>
                <a:latin typeface="Helvetica-AH"/>
                <a:cs typeface="Helvetica-AH"/>
              </a:rPr>
              <a:t> University has done so far and what experience it has?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SZIE_PPT_alap_rgb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" y="0"/>
            <a:ext cx="9136534" cy="6839711"/>
          </a:xfrm>
          <a:prstGeom prst="rect">
            <a:avLst/>
          </a:prstGeom>
        </p:spPr>
      </p:pic>
      <p:graphicFrame>
        <p:nvGraphicFramePr>
          <p:cNvPr id="10" name="Objektum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959254"/>
              </p:ext>
            </p:extLst>
          </p:nvPr>
        </p:nvGraphicFramePr>
        <p:xfrm>
          <a:off x="125413" y="1179333"/>
          <a:ext cx="8894762" cy="585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Dokumentum" r:id="rId5" imgW="8895117" imgH="5852754" progId="Word.Document.12">
                  <p:embed/>
                </p:oleObj>
              </mc:Choice>
              <mc:Fallback>
                <p:oleObj name="Dokumentum" r:id="rId5" imgW="8895117" imgH="585275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413" y="1179333"/>
                        <a:ext cx="8894762" cy="585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Kép 3" descr="Forráskép megtekinté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Kép 4" descr="Forráskép megtekinté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Kép 6" descr="Forráskép megtekinté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21852" r="7170" b="19617"/>
          <a:stretch>
            <a:fillRect/>
          </a:stretch>
        </p:blipFill>
        <p:spPr bwMode="auto">
          <a:xfrm>
            <a:off x="0" y="0"/>
            <a:ext cx="5238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Kép 2" descr="Képtalálat a következőre: Collaboration I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Kép 5" descr="Forráskép megtekinté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Kép 7" descr="Forráskép megtekintés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orráskép megtekinté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Forráskép megtekinté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orráskép megtekinté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21852" r="7170" b="19617"/>
          <a:stretch>
            <a:fillRect/>
          </a:stretch>
        </p:blipFill>
        <p:spPr bwMode="auto">
          <a:xfrm>
            <a:off x="0" y="0"/>
            <a:ext cx="5238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Képtalálat a következőre: Collaboration I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orráskép megtekinté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orráskép megtekintés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Forráskép megtekinté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Forráskép megtekinté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orráskép megtekinté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21852" r="7170" b="19617"/>
          <a:stretch>
            <a:fillRect/>
          </a:stretch>
        </p:blipFill>
        <p:spPr bwMode="auto">
          <a:xfrm>
            <a:off x="0" y="0"/>
            <a:ext cx="5238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Képtalálat a következőre: Collaboration I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orráskép megtekinté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Forráskép megtekintés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EB3C-143C-A740-ACDC-C0B174B8B938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6171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" y="-1978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960869"/>
            <a:ext cx="7799784" cy="1167643"/>
          </a:xfrm>
        </p:spPr>
        <p:txBody>
          <a:bodyPr>
            <a:normAutofit/>
          </a:bodyPr>
          <a:lstStyle/>
          <a:p>
            <a:pPr algn="l"/>
            <a:endParaRPr lang="hu-HU" dirty="0">
              <a:solidFill>
                <a:srgbClr val="09422E"/>
              </a:solidFill>
              <a:latin typeface="Bembo-AH-Bold"/>
              <a:cs typeface="Bembo-AH-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497" y="3829217"/>
            <a:ext cx="7998295" cy="1832031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Thank you for your attention</a:t>
            </a:r>
            <a:r>
              <a:rPr lang="hu-HU" sz="5400" b="1" dirty="0" smtClean="0">
                <a:solidFill>
                  <a:schemeClr val="tx1"/>
                </a:solidFill>
              </a:rPr>
              <a:t>!</a:t>
            </a:r>
            <a:endParaRPr lang="hu-HU" sz="5400" b="1" dirty="0">
              <a:solidFill>
                <a:schemeClr val="tx1"/>
              </a:solidFill>
            </a:endParaRPr>
          </a:p>
        </p:txBody>
      </p:sp>
      <p:sp>
        <p:nvSpPr>
          <p:cNvPr id="8" name="Footer Placeholder 6"/>
          <p:cNvSpPr txBox="1">
            <a:spLocks/>
          </p:cNvSpPr>
          <p:nvPr/>
        </p:nvSpPr>
        <p:spPr>
          <a:xfrm>
            <a:off x="1267792" y="6368700"/>
            <a:ext cx="76200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-AH"/>
                <a:ea typeface="+mn-ea"/>
                <a:cs typeface="Bembo-AH"/>
              </a:rPr>
              <a:t>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–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mbo-AH"/>
              <a:ea typeface="+mn-ea"/>
              <a:cs typeface="Bembo-AH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547" y="1374986"/>
            <a:ext cx="3613922" cy="232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" y="8847"/>
            <a:ext cx="9132600" cy="684030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89222" y="1019073"/>
            <a:ext cx="6109015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The major challenges</a:t>
            </a:r>
            <a:r>
              <a:rPr lang="en-US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/>
            </a:r>
            <a:br>
              <a:rPr lang="en-US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</a:br>
            <a:r>
              <a:rPr lang="en-US" sz="27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Agricultural and food production</a:t>
            </a:r>
            <a:endParaRPr lang="en-US" sz="2700" dirty="0">
              <a:solidFill>
                <a:schemeClr val="accent1"/>
              </a:solidFill>
            </a:endParaRPr>
          </a:p>
        </p:txBody>
      </p:sp>
      <p:sp>
        <p:nvSpPr>
          <p:cNvPr id="39" name="Téglalap 38"/>
          <p:cNvSpPr/>
          <p:nvPr/>
        </p:nvSpPr>
        <p:spPr bwMode="auto">
          <a:xfrm rot="16200000">
            <a:off x="6063622" y="3776781"/>
            <a:ext cx="4605083" cy="153965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6462" tIns="66462" rIns="66462" bIns="66462" numCol="1" rtlCol="0" anchor="ctr" anchorCtr="0" compatLnSpc="1">
            <a:prstTxWarp prst="textNoShape">
              <a:avLst/>
            </a:prstTxWarp>
          </a:bodyPr>
          <a:lstStyle/>
          <a:p>
            <a:pPr marL="79133" algn="ctr" defTabSz="896838">
              <a:spcBef>
                <a:spcPts val="554"/>
              </a:spcBef>
              <a:buClr>
                <a:srgbClr val="008CC8"/>
              </a:buClr>
            </a:pPr>
            <a:r>
              <a:rPr lang="en-US" sz="3200" b="1" dirty="0" smtClean="0">
                <a:solidFill>
                  <a:srgbClr val="C00000"/>
                </a:solidFill>
              </a:rPr>
              <a:t>Knowledge </a:t>
            </a:r>
            <a:r>
              <a:rPr lang="en-US" sz="3200" b="1" dirty="0">
                <a:solidFill>
                  <a:srgbClr val="C00000"/>
                </a:solidFill>
              </a:rPr>
              <a:t>and </a:t>
            </a:r>
            <a:r>
              <a:rPr lang="en-US" sz="3200" b="1" dirty="0" smtClean="0">
                <a:solidFill>
                  <a:srgbClr val="C00000"/>
                </a:solidFill>
              </a:rPr>
              <a:t>training methods need to be renewed at universities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0" name="Téglalap 39"/>
          <p:cNvSpPr/>
          <p:nvPr/>
        </p:nvSpPr>
        <p:spPr bwMode="auto">
          <a:xfrm>
            <a:off x="3430844" y="2209672"/>
            <a:ext cx="3947158" cy="464832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5846" tIns="33231" rIns="33231" bIns="33231" numCol="1" rtlCol="0" anchor="ctr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Traditional farming and precision farming 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in agriculture at the same time (Farming 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</a:rPr>
              <a:t>3.0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  <a:endParaRPr lang="en-US" sz="22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</a:rPr>
              <a:t>Robotic agricultural production 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</a:rPr>
              <a:t>based on digital network integration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</a:rPr>
              <a:t>has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begun 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</a:rPr>
              <a:t>(Farming 4.0)</a:t>
            </a:r>
          </a:p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</a:rPr>
              <a:t>The use of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</a:rPr>
              <a:t>artificial intelligence 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</a:rPr>
              <a:t>is under experimental 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stage </a:t>
            </a:r>
            <a:r>
              <a:rPr lang="hu-HU" sz="22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hu-HU" sz="2200" b="1" dirty="0" smtClean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(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</a:rPr>
              <a:t>Farming 5.0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  <a:endParaRPr lang="en-US" sz="2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1" name="Ötszög 40"/>
          <p:cNvSpPr/>
          <p:nvPr/>
        </p:nvSpPr>
        <p:spPr bwMode="auto">
          <a:xfrm>
            <a:off x="16673" y="2633731"/>
            <a:ext cx="3414171" cy="2633399"/>
          </a:xfrm>
          <a:prstGeom prst="homePlate">
            <a:avLst>
              <a:gd name="adj" fmla="val 17796"/>
            </a:avLst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6462" tIns="33231" rIns="33231" bIns="33231" numCol="1" rtlCol="0" anchor="ctr" anchorCtr="0" compatLnSpc="1">
            <a:prstTxWarp prst="textNoShape">
              <a:avLst/>
            </a:prstTxWarp>
          </a:bodyPr>
          <a:lstStyle/>
          <a:p>
            <a:pPr marL="79133" defTabSz="896838">
              <a:spcBef>
                <a:spcPts val="554"/>
              </a:spcBef>
              <a:buClr>
                <a:srgbClr val="008CC8"/>
              </a:buClr>
            </a:pPr>
            <a:r>
              <a:rPr lang="en-US" sz="2400" b="1" dirty="0" smtClean="0">
                <a:solidFill>
                  <a:schemeClr val="bg1"/>
                </a:solidFill>
              </a:rPr>
              <a:t>The amount of  new knowledge  </a:t>
            </a:r>
            <a:r>
              <a:rPr lang="en-US" sz="2400" b="1" dirty="0" smtClean="0">
                <a:solidFill>
                  <a:srgbClr val="C00000"/>
                </a:solidFill>
              </a:rPr>
              <a:t>exponentially increases  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The teaching and learning time at  universities is 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not increasing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0" name="Háromszög 49"/>
          <p:cNvSpPr/>
          <p:nvPr/>
        </p:nvSpPr>
        <p:spPr bwMode="auto">
          <a:xfrm rot="5400000">
            <a:off x="5160762" y="4486386"/>
            <a:ext cx="4655124" cy="216024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6462" tIns="66462" rIns="66462" bIns="66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en-US" sz="1662" dirty="0">
              <a:latin typeface="Arial" charset="0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" y="5267131"/>
            <a:ext cx="2804418" cy="15908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9" y="1073857"/>
            <a:ext cx="2772549" cy="1559874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>
          <a:xfrm>
            <a:off x="6529537" y="6406253"/>
            <a:ext cx="2133600" cy="365125"/>
          </a:xfrm>
        </p:spPr>
        <p:txBody>
          <a:bodyPr/>
          <a:lstStyle/>
          <a:p>
            <a:pPr>
              <a:defRPr/>
            </a:pPr>
            <a:fld id="{916336A2-5EB4-4EC1-953B-D9D538DF092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8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" y="1"/>
            <a:ext cx="9132600" cy="684030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1030" y="1009250"/>
            <a:ext cx="6574681" cy="90758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Helvetica-AH"/>
                <a:cs typeface="Helvetica-AH"/>
              </a:rPr>
              <a:t>Traditional university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9" name="Téglalap 38"/>
          <p:cNvSpPr/>
          <p:nvPr/>
        </p:nvSpPr>
        <p:spPr bwMode="auto">
          <a:xfrm rot="16200000">
            <a:off x="6260962" y="3944111"/>
            <a:ext cx="4654442" cy="11195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6462" tIns="66462" rIns="66462" bIns="66462" numCol="1" rtlCol="0" anchor="ctr" anchorCtr="0" compatLnSpc="1">
            <a:prstTxWarp prst="textNoShape">
              <a:avLst/>
            </a:prstTxWarp>
          </a:bodyPr>
          <a:lstStyle/>
          <a:p>
            <a:pPr marL="79133" algn="ctr" defTabSz="896838">
              <a:spcBef>
                <a:spcPts val="554"/>
              </a:spcBef>
              <a:buClr>
                <a:srgbClr val="008CC8"/>
              </a:buClr>
            </a:pPr>
            <a:r>
              <a:rPr lang="hu-HU" sz="3200" b="1" dirty="0" smtClean="0">
                <a:solidFill>
                  <a:srgbClr val="C00000"/>
                </a:solidFill>
              </a:rPr>
              <a:t>M</a:t>
            </a:r>
            <a:r>
              <a:rPr lang="en-US" sz="3200" b="1" dirty="0" smtClean="0">
                <a:solidFill>
                  <a:srgbClr val="C00000"/>
                </a:solidFill>
              </a:rPr>
              <a:t>ore effective university </a:t>
            </a:r>
            <a:r>
              <a:rPr lang="hu-HU" sz="3200" b="1" dirty="0" err="1" smtClean="0">
                <a:solidFill>
                  <a:srgbClr val="C00000"/>
                </a:solidFill>
              </a:rPr>
              <a:t>operation</a:t>
            </a:r>
            <a:r>
              <a:rPr lang="hu-HU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is needed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4" name="Téglalap 43"/>
          <p:cNvSpPr/>
          <p:nvPr/>
        </p:nvSpPr>
        <p:spPr bwMode="auto">
          <a:xfrm>
            <a:off x="2771800" y="1916833"/>
            <a:ext cx="4988830" cy="49610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5846" tIns="33231" rIns="33231" bIns="33231" numCol="1" rtlCol="0" anchor="ctr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</a:rPr>
              <a:t>Traditional university training is slowly responding to </a:t>
            </a:r>
            <a:r>
              <a:rPr lang="en-US" sz="2800" b="1" dirty="0" smtClean="0">
                <a:solidFill>
                  <a:srgbClr val="0070C0"/>
                </a:solidFill>
              </a:rPr>
              <a:t>changes</a:t>
            </a:r>
            <a:endParaRPr lang="en-US" sz="2800" b="1" dirty="0">
              <a:solidFill>
                <a:srgbClr val="0070C0"/>
              </a:solidFill>
            </a:endParaRPr>
          </a:p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B050"/>
                </a:solidFill>
              </a:rPr>
              <a:t>If we change the curriculum, </a:t>
            </a:r>
            <a:r>
              <a:rPr lang="en-US" sz="2800" b="1" dirty="0">
                <a:solidFill>
                  <a:srgbClr val="C00000"/>
                </a:solidFill>
              </a:rPr>
              <a:t>the result will be displayed in 3-5 </a:t>
            </a:r>
            <a:r>
              <a:rPr lang="en-US" sz="2800" b="1" dirty="0" smtClean="0">
                <a:solidFill>
                  <a:srgbClr val="C00000"/>
                </a:solidFill>
              </a:rPr>
              <a:t>years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</a:rPr>
              <a:t>Nowadays, </a:t>
            </a:r>
            <a:r>
              <a:rPr lang="en-US" sz="2800" b="1" dirty="0">
                <a:solidFill>
                  <a:srgbClr val="C00000"/>
                </a:solidFill>
              </a:rPr>
              <a:t>over a period of </a:t>
            </a:r>
            <a:r>
              <a:rPr lang="hu-HU" sz="2800" b="1" dirty="0">
                <a:solidFill>
                  <a:srgbClr val="C00000"/>
                </a:solidFill>
              </a:rPr>
              <a:t> </a:t>
            </a:r>
            <a:r>
              <a:rPr lang="hu-HU" sz="2800" b="1" dirty="0" smtClean="0">
                <a:solidFill>
                  <a:srgbClr val="C00000"/>
                </a:solidFill>
              </a:rPr>
              <a:t/>
            </a:r>
            <a:br>
              <a:rPr lang="hu-HU" sz="2800" b="1" dirty="0" smtClean="0">
                <a:solidFill>
                  <a:srgbClr val="C00000"/>
                </a:solidFill>
              </a:rPr>
            </a:br>
            <a:r>
              <a:rPr lang="hu-HU" sz="2800" b="1" dirty="0" smtClean="0">
                <a:solidFill>
                  <a:srgbClr val="C00000"/>
                </a:solidFill>
              </a:rPr>
              <a:t>5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years</a:t>
            </a:r>
            <a:r>
              <a:rPr lang="en-US" sz="2800" b="1" dirty="0">
                <a:solidFill>
                  <a:srgbClr val="0070C0"/>
                </a:solidFill>
              </a:rPr>
              <a:t>, some of the </a:t>
            </a:r>
            <a:r>
              <a:rPr lang="en-US" sz="2800" b="1" dirty="0">
                <a:solidFill>
                  <a:srgbClr val="C00000"/>
                </a:solidFill>
              </a:rPr>
              <a:t>knowledge is </a:t>
            </a:r>
            <a:r>
              <a:rPr lang="en-US" sz="2800" b="1" dirty="0" smtClean="0">
                <a:solidFill>
                  <a:srgbClr val="C00000"/>
                </a:solidFill>
              </a:rPr>
              <a:t>obsolete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B050"/>
                </a:solidFill>
              </a:rPr>
              <a:t>This contradiction must be resolved. </a:t>
            </a:r>
            <a:r>
              <a:rPr lang="en-US" sz="2800" b="1" dirty="0">
                <a:solidFill>
                  <a:srgbClr val="C00000"/>
                </a:solidFill>
              </a:rPr>
              <a:t>But how?</a:t>
            </a:r>
          </a:p>
        </p:txBody>
      </p:sp>
      <p:sp>
        <p:nvSpPr>
          <p:cNvPr id="45" name="Ötszög 44"/>
          <p:cNvSpPr/>
          <p:nvPr/>
        </p:nvSpPr>
        <p:spPr bwMode="auto">
          <a:xfrm>
            <a:off x="16673" y="2730352"/>
            <a:ext cx="2971151" cy="2567780"/>
          </a:xfrm>
          <a:prstGeom prst="homePlate">
            <a:avLst>
              <a:gd name="adj" fmla="val 17796"/>
            </a:avLst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6462" tIns="33231" rIns="33231" bIns="33231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Why do we talk about a gap between social or agricultural needs and university education?</a:t>
            </a:r>
          </a:p>
        </p:txBody>
      </p:sp>
      <p:sp>
        <p:nvSpPr>
          <p:cNvPr id="50" name="Háromszög 49"/>
          <p:cNvSpPr/>
          <p:nvPr/>
        </p:nvSpPr>
        <p:spPr bwMode="auto">
          <a:xfrm rot="5400000">
            <a:off x="5814887" y="4476414"/>
            <a:ext cx="4203395" cy="286727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6462" tIns="66462" rIns="66462" bIns="66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en-US" sz="1662" dirty="0">
              <a:latin typeface="Arial" charset="0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2" y="5157193"/>
            <a:ext cx="2517199" cy="16739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5" y="1060705"/>
            <a:ext cx="2545329" cy="1692644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6336A2-5EB4-4EC1-953B-D9D538DF092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6" y="18289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3515" y="959465"/>
            <a:ext cx="7776863" cy="65406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9422E"/>
                </a:solidFill>
                <a:latin typeface="Bembo-AH-Bold"/>
                <a:cs typeface="Bembo-AH-Bold"/>
              </a:rPr>
              <a:t>Adapting to new digital technologies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7" y="1959508"/>
            <a:ext cx="7560839" cy="427301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1212" y="1921644"/>
            <a:ext cx="3480040" cy="381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5">
                  <a:lumMod val="50000"/>
                </a:schemeClr>
              </a:solidFill>
              <a:latin typeface="Helvetica-AH"/>
              <a:cs typeface="Helvetica-AH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1212" y="2151310"/>
            <a:ext cx="3480040" cy="4099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2400" b="1" dirty="0">
              <a:solidFill>
                <a:schemeClr val="accent2">
                  <a:lumMod val="75000"/>
                </a:schemeClr>
              </a:solidFill>
              <a:latin typeface="Helvetica-AH"/>
              <a:cs typeface="Helvetica-AH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7" y="1631821"/>
            <a:ext cx="7560839" cy="510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4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" y="5858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7118" y="960870"/>
            <a:ext cx="6843805" cy="11376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9422E"/>
                </a:solidFill>
                <a:latin typeface="Bembo-AH-Bold"/>
                <a:cs typeface="Bembo-AH-Bold"/>
              </a:rPr>
              <a:t>Lack of specialist </a:t>
            </a:r>
            <a:r>
              <a:rPr lang="hu-HU" b="1" dirty="0" smtClean="0">
                <a:solidFill>
                  <a:srgbClr val="09422E"/>
                </a:solidFill>
                <a:latin typeface="Bembo-AH-Bold"/>
                <a:cs typeface="Bembo-AH-Bold"/>
              </a:rPr>
              <a:t/>
            </a:r>
            <a:br>
              <a:rPr lang="hu-HU" b="1" dirty="0" smtClean="0">
                <a:solidFill>
                  <a:srgbClr val="09422E"/>
                </a:solidFill>
                <a:latin typeface="Bembo-AH-Bold"/>
                <a:cs typeface="Bembo-AH-Bold"/>
              </a:rPr>
            </a:br>
            <a:r>
              <a:rPr lang="en-US" sz="31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in </a:t>
            </a:r>
            <a:r>
              <a:rPr lang="en-US" sz="3100" b="1" dirty="0">
                <a:solidFill>
                  <a:srgbClr val="09422E"/>
                </a:solidFill>
                <a:latin typeface="Bembo-AH-Bold"/>
                <a:cs typeface="Bembo-AH-Bold"/>
              </a:rPr>
              <a:t>higher education and agriculture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8580" y="2226860"/>
            <a:ext cx="6912343" cy="4442499"/>
          </a:xfrm>
        </p:spPr>
        <p:txBody>
          <a:bodyPr>
            <a:noAutofit/>
          </a:bodyPr>
          <a:lstStyle/>
          <a:p>
            <a:pPr marL="252000" indent="-2520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Helvetica-AH"/>
                <a:cs typeface="Helvetica-AH"/>
              </a:rPr>
              <a:t>Lack of good agricultural IT professionals</a:t>
            </a:r>
          </a:p>
          <a:p>
            <a:pPr marL="252000" indent="-2520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Helvetica-AH"/>
                <a:cs typeface="Helvetica-AH"/>
              </a:rPr>
              <a:t>Hay Group (International Survey </a:t>
            </a:r>
            <a:br>
              <a:rPr lang="en-US" sz="2400" b="1" dirty="0" smtClean="0">
                <a:solidFill>
                  <a:schemeClr val="tx1"/>
                </a:solidFill>
                <a:latin typeface="Helvetica-AH"/>
                <a:cs typeface="Helvetica-AH"/>
              </a:rPr>
            </a:br>
            <a:r>
              <a:rPr lang="en-US" sz="2400" b="1" dirty="0" smtClean="0">
                <a:solidFill>
                  <a:schemeClr val="tx1"/>
                </a:solidFill>
                <a:latin typeface="Helvetica-AH"/>
                <a:cs typeface="Helvetica-AH"/>
              </a:rPr>
              <a:t>Industry 4.0)</a:t>
            </a:r>
          </a:p>
          <a:p>
            <a:pPr marL="252000" indent="-2520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By 2011, the main problem was the lack of engineers</a:t>
            </a:r>
          </a:p>
          <a:p>
            <a:pPr marL="252000" indent="-2520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Helvetica-AH"/>
                <a:cs typeface="Helvetica-AH"/>
              </a:rPr>
              <a:t>After 2011 the main problem was the </a:t>
            </a:r>
            <a:r>
              <a:rPr lang="en-US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lack of relevant knowledge engineers </a:t>
            </a:r>
          </a:p>
          <a:p>
            <a:pPr marL="252000" indent="-2520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96% of chief academic officers and 44% of students believe new graduates have the requisite digital skills for the workforce, </a:t>
            </a:r>
          </a:p>
          <a:p>
            <a:pPr marL="252000" indent="-2520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only 11% of business leaders agree</a:t>
            </a:r>
            <a:endParaRPr lang="en-US" sz="2400" b="1" dirty="0">
              <a:solidFill>
                <a:srgbClr val="C00000"/>
              </a:solidFill>
              <a:latin typeface="Helvetica-AH"/>
              <a:cs typeface="Helvetica-AH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500"/>
            <a:ext cx="2171440" cy="108572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9"/>
          <a:stretch/>
        </p:blipFill>
        <p:spPr>
          <a:xfrm>
            <a:off x="19026" y="2223040"/>
            <a:ext cx="2171440" cy="136437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6" y="3586809"/>
            <a:ext cx="2140954" cy="160739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7" y="5177605"/>
            <a:ext cx="2213829" cy="166210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" y="1"/>
            <a:ext cx="9132600" cy="684030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7624" y="1060149"/>
            <a:ext cx="7938088" cy="69155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Z</a:t>
            </a:r>
            <a:r>
              <a:rPr lang="hu-HU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 </a:t>
            </a:r>
            <a:r>
              <a:rPr lang="en-US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generation, </a:t>
            </a:r>
            <a:r>
              <a:rPr lang="hu-HU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„</a:t>
            </a:r>
            <a:r>
              <a:rPr lang="en-US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digital natives</a:t>
            </a:r>
            <a:r>
              <a:rPr lang="hu-HU" sz="3200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”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9" name="Téglalap 38"/>
          <p:cNvSpPr/>
          <p:nvPr/>
        </p:nvSpPr>
        <p:spPr bwMode="auto">
          <a:xfrm rot="16200000">
            <a:off x="6228651" y="3930657"/>
            <a:ext cx="4637376" cy="11819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6462" tIns="66462" rIns="66462" bIns="66462" numCol="1" rtlCol="0" anchor="ctr" anchorCtr="0" compatLnSpc="1">
            <a:prstTxWarp prst="textNoShape">
              <a:avLst/>
            </a:prstTxWarp>
          </a:bodyPr>
          <a:lstStyle/>
          <a:p>
            <a:pPr marL="79133" algn="ctr" defTabSz="896838">
              <a:spcBef>
                <a:spcPts val="554"/>
              </a:spcBef>
              <a:buClr>
                <a:srgbClr val="008CC8"/>
              </a:buClr>
            </a:pPr>
            <a:r>
              <a:rPr lang="en-US" sz="3200" b="1" dirty="0" smtClean="0">
                <a:solidFill>
                  <a:srgbClr val="C00000"/>
                </a:solidFill>
              </a:rPr>
              <a:t>The training methods </a:t>
            </a:r>
            <a:r>
              <a:rPr lang="hu-HU" sz="3200" b="1" dirty="0" smtClean="0">
                <a:solidFill>
                  <a:srgbClr val="C00000"/>
                </a:solidFill>
              </a:rPr>
              <a:t/>
            </a:r>
            <a:br>
              <a:rPr lang="hu-HU" sz="3200" b="1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rgbClr val="C00000"/>
                </a:solidFill>
              </a:rPr>
              <a:t>need to be changed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4" name="Téglalap 43"/>
          <p:cNvSpPr/>
          <p:nvPr/>
        </p:nvSpPr>
        <p:spPr bwMode="auto">
          <a:xfrm>
            <a:off x="2267743" y="1751707"/>
            <a:ext cx="5387270" cy="512614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5846" tIns="33231" rIns="33231" bIns="33231" numCol="1" rtlCol="0" anchor="ctr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B050"/>
                </a:solidFill>
              </a:rPr>
              <a:t>Not the teacher is the main source of knowledge</a:t>
            </a:r>
          </a:p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At the moment of questioning, they are looking for an immediate response on the Internet</a:t>
            </a:r>
          </a:p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B050"/>
                </a:solidFill>
              </a:rPr>
              <a:t>They are questioning each other in the forums</a:t>
            </a:r>
          </a:p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They are not just looking for information but sharing content</a:t>
            </a:r>
          </a:p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B050"/>
                </a:solidFill>
              </a:rPr>
              <a:t>They create a huge information network </a:t>
            </a:r>
            <a:br>
              <a:rPr lang="en-US" sz="2200" b="1" dirty="0">
                <a:solidFill>
                  <a:srgbClr val="00B050"/>
                </a:solidFill>
              </a:rPr>
            </a:br>
            <a:r>
              <a:rPr lang="en-US" sz="2200" b="1" dirty="0">
                <a:solidFill>
                  <a:srgbClr val="00B050"/>
                </a:solidFill>
              </a:rPr>
              <a:t>(forums, chat rooms ...)</a:t>
            </a:r>
          </a:p>
          <a:p>
            <a:pPr marL="342900" indent="-342900">
              <a:spcBef>
                <a:spcPts val="277"/>
              </a:spcBef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The Internet is the media of learning and its platform is the center of personal learning</a:t>
            </a:r>
          </a:p>
        </p:txBody>
      </p:sp>
      <p:sp>
        <p:nvSpPr>
          <p:cNvPr id="45" name="Ötszög 44"/>
          <p:cNvSpPr/>
          <p:nvPr/>
        </p:nvSpPr>
        <p:spPr bwMode="auto">
          <a:xfrm>
            <a:off x="16673" y="2625343"/>
            <a:ext cx="2251071" cy="2916824"/>
          </a:xfrm>
          <a:prstGeom prst="homePlate">
            <a:avLst>
              <a:gd name="adj" fmla="val 17796"/>
            </a:avLst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6462" tIns="33231" rIns="33231" bIns="33231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The skills, competencies and abilities </a:t>
            </a:r>
            <a:r>
              <a:rPr lang="hu-HU" sz="2400" b="1" dirty="0" smtClean="0">
                <a:solidFill>
                  <a:schemeClr val="bg1"/>
                </a:solidFill>
              </a:rPr>
              <a:t/>
            </a:r>
            <a:br>
              <a:rPr lang="hu-HU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of </a:t>
            </a:r>
            <a:r>
              <a:rPr lang="en-US" sz="2400" b="1" dirty="0">
                <a:solidFill>
                  <a:schemeClr val="bg1"/>
                </a:solidFill>
              </a:rPr>
              <a:t>the new generations have changed</a:t>
            </a:r>
          </a:p>
        </p:txBody>
      </p:sp>
      <p:sp>
        <p:nvSpPr>
          <p:cNvPr id="50" name="Háromszög 49"/>
          <p:cNvSpPr/>
          <p:nvPr/>
        </p:nvSpPr>
        <p:spPr bwMode="auto">
          <a:xfrm rot="5400000">
            <a:off x="5628715" y="4397474"/>
            <a:ext cx="4353959" cy="294044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6462" tIns="66462" rIns="66462" bIns="66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en-US" sz="1662" dirty="0">
              <a:latin typeface="Arial" charset="0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17" y="5542167"/>
            <a:ext cx="2269361" cy="1335681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6336A2-5EB4-4EC1-953B-D9D538DF092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9" y="1761671"/>
            <a:ext cx="2215386" cy="8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E_PPT_alap_rg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97"/>
            <a:ext cx="9136534" cy="683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3" y="1011434"/>
            <a:ext cx="8244408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09422E"/>
                </a:solidFill>
                <a:latin typeface="Bembo-AH-Bold"/>
                <a:cs typeface="Bembo-AH-Bold"/>
              </a:rPr>
              <a:t>New problems - new approaches</a:t>
            </a:r>
            <a:endParaRPr lang="en-US" b="1" dirty="0">
              <a:solidFill>
                <a:srgbClr val="09422E"/>
              </a:solidFill>
              <a:latin typeface="Bembo-AH-Bold"/>
              <a:cs typeface="Bembo-AH-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6124" y="1885342"/>
            <a:ext cx="6772207" cy="4937657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Helvetica-AH"/>
                <a:cs typeface="Helvetica-AH"/>
              </a:rPr>
              <a:t>Z generation don’t prefer </a:t>
            </a:r>
            <a:r>
              <a:rPr lang="hu-HU" sz="2600" b="1" dirty="0" smtClean="0">
                <a:solidFill>
                  <a:schemeClr val="accent5">
                    <a:lumMod val="75000"/>
                  </a:schemeClr>
                </a:solidFill>
                <a:latin typeface="Helvetica-AH"/>
                <a:cs typeface="Helvetica-AH"/>
              </a:rPr>
              <a:t/>
            </a:r>
            <a:br>
              <a:rPr lang="hu-HU" sz="2600" b="1" dirty="0" smtClean="0">
                <a:solidFill>
                  <a:schemeClr val="accent5">
                    <a:lumMod val="75000"/>
                  </a:schemeClr>
                </a:solidFill>
                <a:latin typeface="Helvetica-AH"/>
                <a:cs typeface="Helvetica-AH"/>
              </a:rPr>
            </a:b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Helvetica-AH"/>
                <a:cs typeface="Helvetica-AH"/>
              </a:rPr>
              <a:t>the trainings, based on lectures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They prefer problem-based education, collaborative learning and </a:t>
            </a:r>
            <a:r>
              <a:rPr lang="hu-HU" sz="2600" b="1" dirty="0" smtClean="0">
                <a:solidFill>
                  <a:srgbClr val="00B050"/>
                </a:solidFill>
                <a:latin typeface="Helvetica-AH"/>
                <a:cs typeface="Helvetica-AH"/>
              </a:rPr>
              <a:t/>
            </a:r>
            <a:br>
              <a:rPr lang="hu-HU" sz="2600" b="1" dirty="0" smtClean="0">
                <a:solidFill>
                  <a:srgbClr val="00B050"/>
                </a:solidFill>
                <a:latin typeface="Helvetica-AH"/>
                <a:cs typeface="Helvetica-AH"/>
              </a:rPr>
            </a:br>
            <a:r>
              <a:rPr lang="en-US" sz="26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project works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Helvetica-AH"/>
                <a:cs typeface="Helvetica-AH"/>
              </a:rPr>
              <a:t>This requires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new types of teachers </a:t>
            </a:r>
            <a:r>
              <a:rPr lang="en-US" sz="2400" b="1" dirty="0" smtClean="0">
                <a:solidFill>
                  <a:srgbClr val="00B050"/>
                </a:solidFill>
                <a:latin typeface="Helvetica-AH"/>
                <a:cs typeface="Helvetica-AH"/>
              </a:rPr>
              <a:t>with new skills</a:t>
            </a:r>
            <a:r>
              <a:rPr lang="hu-HU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;</a:t>
            </a:r>
            <a:endParaRPr lang="en-US" sz="2400" b="1" dirty="0" smtClean="0">
              <a:solidFill>
                <a:srgbClr val="C00000"/>
              </a:solidFill>
              <a:latin typeface="Helvetica-AH"/>
              <a:cs typeface="Helvetica-AH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Helvetica-AH"/>
                <a:cs typeface="Helvetica-AH"/>
              </a:rPr>
              <a:t>a moderating facilitator teacher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Helvetica-AH"/>
                <a:cs typeface="Helvetica-AH"/>
              </a:rPr>
              <a:t> role for group activities</a:t>
            </a:r>
            <a:r>
              <a:rPr lang="hu-HU" sz="2400" b="1" dirty="0" smtClean="0">
                <a:solidFill>
                  <a:schemeClr val="accent5">
                    <a:lumMod val="75000"/>
                  </a:schemeClr>
                </a:solidFill>
                <a:latin typeface="Helvetica-AH"/>
                <a:cs typeface="Helvetica-AH"/>
              </a:rPr>
              <a:t>;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  <a:latin typeface="Helvetica-AH"/>
              <a:cs typeface="Helvetica-AH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Helvetica-AH"/>
                <a:cs typeface="Helvetica-AH"/>
              </a:rPr>
              <a:t>a teacher who has high level of </a:t>
            </a:r>
            <a:r>
              <a:rPr lang="en-US" sz="2400" b="1" dirty="0">
                <a:solidFill>
                  <a:srgbClr val="C00000"/>
                </a:solidFill>
                <a:latin typeface="Helvetica-AH"/>
                <a:cs typeface="Helvetica-AH"/>
              </a:rPr>
              <a:t>technological knowledge and ability</a:t>
            </a:r>
            <a:endParaRPr lang="en-US" sz="2400" b="1" dirty="0" smtClean="0">
              <a:solidFill>
                <a:srgbClr val="C00000"/>
              </a:solidFill>
              <a:latin typeface="Helvetica-AH"/>
              <a:cs typeface="Helvetica-AH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" y="4712635"/>
            <a:ext cx="2578177" cy="211036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" y="3972868"/>
            <a:ext cx="2207923" cy="73976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" y="1805555"/>
            <a:ext cx="2167313" cy="216731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" y="1"/>
            <a:ext cx="9132600" cy="684030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16200000">
            <a:off x="-1566993" y="3488031"/>
            <a:ext cx="6257385" cy="83602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9422E"/>
                </a:solidFill>
                <a:latin typeface="Bembo-AH-Bold"/>
                <a:cs typeface="Bembo-AH-Bold"/>
              </a:rPr>
              <a:t>What will be the solution?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4" name="Téglalap 43"/>
          <p:cNvSpPr/>
          <p:nvPr/>
        </p:nvSpPr>
        <p:spPr bwMode="auto">
          <a:xfrm>
            <a:off x="2267744" y="2202931"/>
            <a:ext cx="4598840" cy="467491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5846" tIns="33231" rIns="33231" bIns="33231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277"/>
              </a:spcBef>
            </a:pP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0" name="Háromszög 49"/>
          <p:cNvSpPr/>
          <p:nvPr/>
        </p:nvSpPr>
        <p:spPr bwMode="auto">
          <a:xfrm rot="5400000">
            <a:off x="4836627" y="4393367"/>
            <a:ext cx="4353959" cy="294044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6462" tIns="66462" rIns="66462" bIns="66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en-US" sz="1662" dirty="0">
              <a:latin typeface="Arial" charset="0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3" y="1"/>
            <a:ext cx="3979263" cy="10601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982825"/>
            <a:ext cx="6707088" cy="5846440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6336A2-5EB4-4EC1-953B-D9D538DF092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71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SZIE_Presentation_altalanos</Template>
  <TotalTime>11757</TotalTime>
  <Words>481</Words>
  <Application>Microsoft Office PowerPoint</Application>
  <PresentationFormat>Prezentácia na obrazovke (4:3)</PresentationFormat>
  <Paragraphs>114</Paragraphs>
  <Slides>21</Slides>
  <Notes>21</Notes>
  <HiddenSlides>0</HiddenSlides>
  <MMClips>0</MMClips>
  <ScaleCrop>false</ScaleCrop>
  <HeadingPairs>
    <vt:vector size="8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21</vt:i4>
      </vt:variant>
    </vt:vector>
  </HeadingPairs>
  <TitlesOfParts>
    <vt:vector size="33" baseType="lpstr">
      <vt:lpstr>arial</vt:lpstr>
      <vt:lpstr>arial</vt:lpstr>
      <vt:lpstr>Arial Narrow</vt:lpstr>
      <vt:lpstr>Bembo-AH</vt:lpstr>
      <vt:lpstr>Bembo-AH-Bold</vt:lpstr>
      <vt:lpstr>Calibri</vt:lpstr>
      <vt:lpstr>Helvetica-AH</vt:lpstr>
      <vt:lpstr>Times New Roman</vt:lpstr>
      <vt:lpstr>Wingdings</vt:lpstr>
      <vt:lpstr>Office-téma</vt:lpstr>
      <vt:lpstr>think-cell Slide</vt:lpstr>
      <vt:lpstr>Dokumentum</vt:lpstr>
      <vt:lpstr>Internet of Things in Agricultural Education,  the Gödöllő example</vt:lpstr>
      <vt:lpstr>What I’m going to say?</vt:lpstr>
      <vt:lpstr>The major challenges Agricultural and food production</vt:lpstr>
      <vt:lpstr>Traditional university</vt:lpstr>
      <vt:lpstr>Adapting to new digital technologies</vt:lpstr>
      <vt:lpstr>Lack of specialist  in higher education and agriculture</vt:lpstr>
      <vt:lpstr>Z generation, „digital natives”</vt:lpstr>
      <vt:lpstr>New problems - new approaches</vt:lpstr>
      <vt:lpstr>What will be the solution?</vt:lpstr>
      <vt:lpstr>Difficulties</vt:lpstr>
      <vt:lpstr>Difficulties</vt:lpstr>
      <vt:lpstr>Major components of Internet of Things (IoT)</vt:lpstr>
      <vt:lpstr>Digital Campus System; IoT </vt:lpstr>
      <vt:lpstr>Prezentácia programu PowerPoint</vt:lpstr>
      <vt:lpstr>Multiple campus video conferencing system</vt:lpstr>
      <vt:lpstr>The university of tomorrow</vt:lpstr>
      <vt:lpstr>Structure of „Internet of Learning Materials”</vt:lpstr>
      <vt:lpstr>SkillToolkit screen page</vt:lpstr>
      <vt:lpstr>Effectiveness of learning methods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SZIE Nyitok tanulási központ</dc:title>
  <dc:creator>Mezei Tibor</dc:creator>
  <cp:lastModifiedBy>Windows User</cp:lastModifiedBy>
  <cp:revision>388</cp:revision>
  <dcterms:created xsi:type="dcterms:W3CDTF">2017-10-10T13:30:01Z</dcterms:created>
  <dcterms:modified xsi:type="dcterms:W3CDTF">2018-09-18T05:15:14Z</dcterms:modified>
</cp:coreProperties>
</file>