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57" r:id="rId4"/>
    <p:sldId id="263" r:id="rId5"/>
    <p:sldId id="264" r:id="rId6"/>
    <p:sldId id="265" r:id="rId7"/>
    <p:sldId id="266" r:id="rId8"/>
    <p:sldId id="269" r:id="rId9"/>
    <p:sldId id="270" r:id="rId10"/>
    <p:sldId id="277" r:id="rId11"/>
    <p:sldId id="278" r:id="rId12"/>
    <p:sldId id="268" r:id="rId13"/>
    <p:sldId id="259" r:id="rId14"/>
    <p:sldId id="261" r:id="rId15"/>
    <p:sldId id="271" r:id="rId16"/>
    <p:sldId id="272" r:id="rId17"/>
    <p:sldId id="283" r:id="rId18"/>
    <p:sldId id="274" r:id="rId19"/>
    <p:sldId id="275" r:id="rId20"/>
    <p:sldId id="279" r:id="rId21"/>
    <p:sldId id="258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4C4C-9034-41FE-B525-54DA2052C94D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16836-D189-4EA9-AD60-1389B6F6D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4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Schools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Sciencesees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are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aworded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and Business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Studies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147271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Schools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and Business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Studies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852359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34818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819287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8C7875-D022-4C5A-8F52-C5FA2AB8BA88}" type="slidenum">
              <a:rPr lang="en-US" altLang="hu-HU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altLang="hu-HU" smtClean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69389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Picture of apoteozis?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hu-HU" sz="1600" smtClean="0">
              <a:latin typeface="Arial" charset="0"/>
              <a:ea typeface="Droid Sans Fallback"/>
              <a:cs typeface="Droid Sans Fallback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hu-HU" sz="1600" smtClean="0">
              <a:latin typeface="Arial" charset="0"/>
              <a:ea typeface="Droid Sans Fallback"/>
              <a:cs typeface="Droid Sans Fallback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This picture is of a sculpture found in the Aula of our Faculty of Mechanical Engineering.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It’s creator, the famous Hungarian sculptor Amerigo Toth, was somewhat of a Renaissance Man, like Leonardo Da Vinci. 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He was skilled and educated in many different sciences and crafts.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He was a painter, an actor, an auto racer, and sculptor and lived and worked throughout Europe.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He was actually in the second Godfather film as Al Pacino’s bodyguard.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1600" smtClean="0">
                <a:latin typeface="Arial" charset="0"/>
                <a:ea typeface="Droid Sans Fallback"/>
                <a:cs typeface="Droid Sans Fallback"/>
              </a:rPr>
              <a:t>We like to think of him as a model for our university as we also seek success through being good at many differentthings throughout the world     </a:t>
            </a:r>
            <a:r>
              <a:rPr lang="en-US" altLang="hu-HU" sz="19200" smtClean="0">
                <a:latin typeface="&quot;Times New Roman&quot;"/>
                <a:ea typeface="Droid Sans Fallback"/>
                <a:cs typeface="Droid Sans Fallback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hu-HU" sz="1600" smtClean="0">
              <a:latin typeface="Arial" charset="0"/>
              <a:ea typeface="Droid Sans Fallback"/>
              <a:cs typeface="Droid Sans Fallback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hu-HU" sz="1600" smtClean="0">
              <a:latin typeface="Arial" charset="0"/>
              <a:ea typeface="Droid Sans Fallback"/>
              <a:cs typeface="Droid Sans Fallbac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Schools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and Business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Studies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</a:t>
            </a:r>
            <a:r>
              <a:rPr lang="hu-H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Sciences</a:t>
            </a:r>
            <a:endParaRPr lang="hu-H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21506" name="Shape 127"/>
          <p:cNvSpPr>
            <a:spLocks noGrp="1"/>
          </p:cNvSpPr>
          <p:nvPr>
            <p:ph type="body" idx="1"/>
          </p:nvPr>
        </p:nvSpPr>
        <p:spPr bwMode="auto">
          <a:xfrm>
            <a:off x="914401" y="4343400"/>
            <a:ext cx="5029200" cy="1963574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PhD Schools: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-Animal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-Biological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-Crop Sciences 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-Engineering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-Environmental Sciences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-Management and Business Studies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hu-HU" sz="16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-Veterinary Sciences</a:t>
            </a:r>
          </a:p>
        </p:txBody>
      </p:sp>
    </p:spTree>
    <p:extLst>
      <p:ext uri="{BB962C8B-B14F-4D97-AF65-F5344CB8AC3E}">
        <p14:creationId xmlns:p14="http://schemas.microsoft.com/office/powerpoint/2010/main" val="34083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76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09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36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034415" y="262890"/>
            <a:ext cx="7859552" cy="80010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62965" y="1097280"/>
            <a:ext cx="4071937" cy="5420677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/>
          <a:lstStyle>
            <a:lvl1pPr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68655" indent="-257175" rtl="0">
              <a:lnSpc>
                <a:spcPct val="100000"/>
              </a:lnSpc>
              <a:spcBef>
                <a:spcPts val="504"/>
              </a:spcBef>
              <a:spcAft>
                <a:spcPts val="0"/>
              </a:spcAft>
              <a:defRPr sz="2500"/>
            </a:lvl2pPr>
            <a:lvl3pPr marL="1028700" indent="-205740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defRPr sz="2200"/>
            </a:lvl3pPr>
            <a:lvl4pPr marL="1440180" indent="-20574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 sz="1800"/>
            </a:lvl4pPr>
            <a:lvl5pPr marL="1851660" indent="-20574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 sz="1800"/>
            </a:lvl5pPr>
            <a:lvl6pPr marL="2263140" indent="-205740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674620" indent="-205740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086100" indent="-205740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497580" indent="-205740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defRPr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30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6588" cy="458788"/>
          </a:xfrm>
        </p:spPr>
        <p:txBody>
          <a:bodyPr lIns="82283" tIns="82283" rIns="82283" bIns="82283" anchor="t" anchorCtr="0"/>
          <a:lstStyle>
            <a:lvl1pPr marL="0" marR="0" indent="0" algn="l" rtl="0">
              <a:defRPr sz="13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hape 31"/>
          <p:cNvSpPr>
            <a:spLocks noGrp="1"/>
          </p:cNvSpPr>
          <p:nvPr>
            <p:ph type="ftr" idx="11"/>
          </p:nvPr>
        </p:nvSpPr>
        <p:spPr>
          <a:xfrm>
            <a:off x="3122613" y="6248400"/>
            <a:ext cx="2898775" cy="458788"/>
          </a:xfrm>
        </p:spPr>
        <p:txBody>
          <a:bodyPr lIns="82283" tIns="82283" rIns="82283" bIns="82283" anchor="t" anchorCtr="0"/>
          <a:lstStyle>
            <a:lvl1pPr marL="0" marR="0" indent="0" algn="ctr" rtl="0">
              <a:defRPr sz="13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hape 32"/>
          <p:cNvSpPr>
            <a:spLocks noGrp="1"/>
          </p:cNvSpPr>
          <p:nvPr>
            <p:ph type="sldNum" idx="12"/>
          </p:nvPr>
        </p:nvSpPr>
        <p:spPr>
          <a:xfrm>
            <a:off x="6551613" y="6248400"/>
            <a:ext cx="1908175" cy="458788"/>
          </a:xfrm>
        </p:spPr>
        <p:txBody>
          <a:bodyPr lIns="82283" tIns="82283" rIns="82283" bIns="82283" anchor="t" anchorCtr="0"/>
          <a:lstStyle>
            <a:lvl1pPr marL="0" marR="0" indent="0" algn="r" rtl="0">
              <a:defRPr sz="13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6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907" y="608521"/>
            <a:ext cx="7772186" cy="1142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7F68-BA95-41F6-BD19-1C9504751D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6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32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14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3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41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1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15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14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61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493D-99C4-409A-B031-99651F091899}" type="datetimeFigureOut">
              <a:rPr lang="hu-HU" smtClean="0"/>
              <a:t>2016.09.19.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4401-A5CC-4DDF-8B9E-C277A1433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45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The role of the </a:t>
            </a:r>
            <a:r>
              <a:rPr lang="en-US" sz="2800" dirty="0" err="1" smtClean="0">
                <a:latin typeface="Arial Black" pitchFamily="34" charset="0"/>
              </a:rPr>
              <a:t>Szent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István</a:t>
            </a:r>
            <a:r>
              <a:rPr lang="en-US" sz="2800" dirty="0" smtClean="0">
                <a:latin typeface="Arial Black" pitchFamily="34" charset="0"/>
              </a:rPr>
              <a:t> University's Doctoral Schools in today's scientific life</a:t>
            </a:r>
            <a:endParaRPr lang="hu-HU" sz="2800" dirty="0">
              <a:latin typeface="Arial Black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784976" cy="165618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All schools have been accredited by the National Accreditation Committee in 2005 and 2013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07" y="980728"/>
            <a:ext cx="5084545" cy="389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Sciences Doctoral School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in: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molecular genetics and gene technology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markers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Arthropod assemblages and pests and predators of agro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Fungal diseases of crop plants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practice of weed management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ecologycal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impacts on yield and quality of field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508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4341589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PhD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>
                <a:solidFill>
                  <a:srgbClr val="2A494C"/>
                </a:solidFill>
                <a:latin typeface="Arial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graduated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88</a:t>
            </a:r>
          </a:p>
        </p:txBody>
      </p:sp>
    </p:spTree>
    <p:extLst>
      <p:ext uri="{BB962C8B-B14F-4D97-AF65-F5344CB8AC3E}">
        <p14:creationId xmlns:p14="http://schemas.microsoft.com/office/powerpoint/2010/main" val="3064094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542131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hu-HU" sz="2400" b="1" smtClean="0">
                <a:latin typeface="Book Antiqua" panose="02040602050305030304" pitchFamily="18" charset="0"/>
              </a:rPr>
              <a:t>Food </a:t>
            </a:r>
            <a:r>
              <a:rPr lang="en-US" altLang="hu-HU" sz="2400" b="1" dirty="0">
                <a:latin typeface="Book Antiqua" panose="02040602050305030304" pitchFamily="18" charset="0"/>
              </a:rPr>
              <a:t>chemistry and food biochemistry in nutrition </a:t>
            </a:r>
            <a:r>
              <a:rPr lang="en-US" altLang="hu-HU" sz="2400" b="1" dirty="0" smtClean="0">
                <a:latin typeface="Book Antiqua" panose="02040602050305030304" pitchFamily="18" charset="0"/>
              </a:rPr>
              <a:t>chain</a:t>
            </a:r>
            <a:r>
              <a:rPr lang="en-US" altLang="hu-HU" sz="2400" b="1" dirty="0">
                <a:latin typeface="Book Antiqua" panose="02040602050305030304" pitchFamily="18" charset="0"/>
              </a:rPr>
              <a:t>		</a:t>
            </a:r>
            <a:endParaRPr lang="hu-HU" altLang="hu-HU" sz="2400" b="1" dirty="0">
              <a:latin typeface="Book Antiqua" panose="0204060205030503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hu-HU" sz="2400" b="1" dirty="0">
                <a:latin typeface="Book Antiqua" panose="02040602050305030304" pitchFamily="18" charset="0"/>
              </a:rPr>
              <a:t>Food safety, quality assessment and quality maintenance of </a:t>
            </a:r>
            <a:r>
              <a:rPr lang="en-US" altLang="hu-HU" sz="2400" b="1" dirty="0" smtClean="0">
                <a:latin typeface="Book Antiqua" panose="02040602050305030304" pitchFamily="18" charset="0"/>
              </a:rPr>
              <a:t>foods</a:t>
            </a:r>
            <a:r>
              <a:rPr lang="en-US" altLang="hu-HU" sz="2400" b="1" dirty="0">
                <a:latin typeface="Book Antiqua" panose="02040602050305030304" pitchFamily="18" charset="0"/>
              </a:rPr>
              <a:t>	</a:t>
            </a:r>
            <a:endParaRPr lang="hu-HU" altLang="hu-HU" sz="2400" b="1" dirty="0">
              <a:latin typeface="Book Antiqua" panose="0204060205030503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hu-HU" sz="2400" b="1" dirty="0">
                <a:latin typeface="Book Antiqua" panose="02040602050305030304" pitchFamily="18" charset="0"/>
              </a:rPr>
              <a:t>Food </a:t>
            </a:r>
            <a:r>
              <a:rPr lang="en-US" altLang="hu-HU" sz="2400" b="1" dirty="0" smtClean="0">
                <a:latin typeface="Book Antiqua" panose="02040602050305030304" pitchFamily="18" charset="0"/>
              </a:rPr>
              <a:t>biotechnology</a:t>
            </a:r>
            <a:endParaRPr lang="hu-HU" altLang="hu-HU" sz="2400" b="1" dirty="0">
              <a:latin typeface="Book Antiqua" panose="0204060205030503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hu-HU" sz="2400" b="1" dirty="0">
                <a:latin typeface="Book Antiqua" panose="02040602050305030304" pitchFamily="18" charset="0"/>
              </a:rPr>
              <a:t>Process engineering, measurement and control for food technology</a:t>
            </a:r>
            <a:endParaRPr lang="hu-HU" altLang="hu-HU" sz="2400" b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3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525" y="1052736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Ornamental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dendrology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omatic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bearing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Viticulture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cultivated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962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-22776" y="-17140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052736"/>
            <a:ext cx="8252966" cy="5625927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PhD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hu-HU" sz="20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hu-HU" sz="20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hu-HU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éptalálat a következ&amp;odblac;re: „kertészeti egyete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02" y="4059940"/>
            <a:ext cx="699041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62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8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smtClean="0"/>
              <a:t>C</a:t>
            </a:r>
            <a:r>
              <a:rPr lang="en-US" sz="2400" dirty="0" err="1" smtClean="0"/>
              <a:t>reative</a:t>
            </a:r>
            <a:r>
              <a:rPr lang="en-US" sz="2400" dirty="0" smtClean="0"/>
              <a:t> understanding of aesthetics and social sciences with the knowledge of ecological and technical sciences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err="1" smtClean="0"/>
              <a:t>Environmental</a:t>
            </a:r>
            <a:r>
              <a:rPr lang="hu-HU" sz="2400" dirty="0" smtClean="0"/>
              <a:t> </a:t>
            </a:r>
            <a:r>
              <a:rPr lang="hu-HU" sz="2400" dirty="0" err="1" smtClean="0"/>
              <a:t>impact</a:t>
            </a:r>
            <a:r>
              <a:rPr lang="hu-HU" sz="2400" dirty="0" smtClean="0"/>
              <a:t> </a:t>
            </a:r>
            <a:r>
              <a:rPr lang="hu-HU" sz="2400" dirty="0" err="1" smtClean="0"/>
              <a:t>assessments</a:t>
            </a:r>
            <a:endParaRPr lang="hu-HU" sz="2400" dirty="0" smtClean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Studies in settlement ecology and quality of environment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Principles and methods in landscape protection and rehabilitation</a:t>
            </a:r>
            <a:endParaRPr lang="hu-HU" sz="2400" dirty="0" smtClean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err="1" smtClean="0"/>
              <a:t>Adaptation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climate</a:t>
            </a:r>
            <a:r>
              <a:rPr lang="hu-HU" sz="2400" dirty="0" smtClean="0"/>
              <a:t> </a:t>
            </a:r>
            <a:r>
              <a:rPr lang="hu-HU" sz="2400" dirty="0" err="1" smtClean="0"/>
              <a:t>change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field</a:t>
            </a:r>
            <a:r>
              <a:rPr lang="hu-HU" sz="2400" dirty="0" smtClean="0"/>
              <a:t> of </a:t>
            </a:r>
            <a:r>
              <a:rPr lang="hu-HU" sz="2400" dirty="0" err="1" smtClean="0"/>
              <a:t>water</a:t>
            </a:r>
            <a:r>
              <a:rPr lang="hu-HU" sz="2400" dirty="0" smtClean="0"/>
              <a:t> management and </a:t>
            </a:r>
            <a:r>
              <a:rPr lang="hu-HU" sz="2400" dirty="0" err="1" smtClean="0"/>
              <a:t>agriculture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359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80729"/>
            <a:ext cx="8108950" cy="590426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Enyedi György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environmental protection aspects of sustainable development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social, economic and environmental challenges of the tourism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economic factors influencing regional competitiveness in land and space use, elaboration of directions for strategic development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adapting methods which support spatial planning and regional development and of their application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settlement network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shopping centers in the largest cities in Central Europe </a:t>
            </a:r>
          </a:p>
          <a:p>
            <a:pPr eaLnBrk="1" hangingPunct="1">
              <a:spcBef>
                <a:spcPts val="600"/>
              </a:spcBef>
              <a:defRPr/>
            </a:pPr>
            <a:endParaRPr lang="hu-HU" sz="24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3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5421313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Business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conomics</a:t>
            </a:r>
            <a:endParaRPr lang="en-US" sz="2400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Strategic Enterprise </a:t>
            </a: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  <a:r>
              <a:rPr lang="en-GB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Research Management</a:t>
            </a:r>
            <a:endParaRPr lang="en-US" sz="2400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</a:t>
            </a: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and Supply Chain </a:t>
            </a:r>
            <a:r>
              <a:rPr lang="en-GB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770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-48125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488" y="1080000"/>
            <a:ext cx="8108950" cy="566136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Agriculture and Environmental Engineering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Energetics and physics of buildings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Heat and mass transport processes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Energy resources in agriculture and in forestry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Application of solar energy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Modelling of the geothermal energy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Wind energy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Combined and hybrid energy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frequency and microwave energy used in food processing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Technical and technological questions of environment protection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Ecological correlation of settlement and development of area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Protection of water-base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Principle of environmental industry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hu-HU" sz="18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466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610" y="1080000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PhD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70</a:t>
            </a:r>
          </a:p>
        </p:txBody>
      </p:sp>
    </p:spTree>
    <p:extLst>
      <p:ext uri="{BB962C8B-B14F-4D97-AF65-F5344CB8AC3E}">
        <p14:creationId xmlns:p14="http://schemas.microsoft.com/office/powerpoint/2010/main" val="12215951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hu-HU" sz="3600" b="1" dirty="0" smtClean="0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Introduction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3"/>
            <a:ext cx="9036496" cy="56882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Arial Black"/>
                <a:ea typeface="Calibri"/>
              </a:rPr>
              <a:t>In 1993 fifteen </a:t>
            </a:r>
            <a:r>
              <a:rPr lang="en-GB" sz="2200" dirty="0" err="1">
                <a:latin typeface="Arial Black"/>
                <a:ea typeface="Calibri"/>
              </a:rPr>
              <a:t>Ph.D</a:t>
            </a:r>
            <a:r>
              <a:rPr lang="en-GB" sz="2200" dirty="0">
                <a:latin typeface="Arial Black"/>
                <a:ea typeface="Calibri"/>
              </a:rPr>
              <a:t> programs have been founded at the University they were then re-organized and re-accredited as Doctoral (</a:t>
            </a:r>
            <a:r>
              <a:rPr lang="en-GB" sz="2200" dirty="0" err="1">
                <a:latin typeface="Arial Black"/>
                <a:ea typeface="Calibri"/>
              </a:rPr>
              <a:t>Ph.D</a:t>
            </a:r>
            <a:r>
              <a:rPr lang="en-GB" sz="2200" dirty="0">
                <a:latin typeface="Arial Black"/>
                <a:ea typeface="Calibri"/>
              </a:rPr>
              <a:t>) </a:t>
            </a:r>
            <a:r>
              <a:rPr lang="en-GB" sz="2400" dirty="0">
                <a:latin typeface="Arial Black"/>
                <a:ea typeface="Calibri"/>
              </a:rPr>
              <a:t>School in 2002. </a:t>
            </a:r>
            <a:endParaRPr lang="hu-HU" sz="22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2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Degrees are awarded in  nine</a:t>
            </a:r>
            <a:r>
              <a:rPr lang="hu-HU" sz="24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scientific areas including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husbandry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Sciences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– and Horticultural Sciences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</a:t>
            </a:r>
            <a:r>
              <a:rPr lang="en-US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and Landscape Ecology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Business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tudies</a:t>
            </a:r>
            <a:endParaRPr lang="en-US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080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692696"/>
            <a:ext cx="9396536" cy="615736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rial Black" pitchFamily="34" charset="0"/>
              </a:rPr>
              <a:t>Szent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István</a:t>
            </a:r>
            <a:r>
              <a:rPr lang="en-US" sz="2000" dirty="0">
                <a:latin typeface="Arial Black" pitchFamily="34" charset="0"/>
              </a:rPr>
              <a:t> University receives 54 </a:t>
            </a:r>
            <a:r>
              <a:rPr lang="en-US" sz="2000" dirty="0" smtClean="0">
                <a:latin typeface="Arial Black" pitchFamily="34" charset="0"/>
              </a:rPr>
              <a:t>students</a:t>
            </a:r>
            <a:r>
              <a:rPr lang="hu-HU" sz="2000" dirty="0" smtClean="0">
                <a:latin typeface="Arial Black" pitchFamily="34" charset="0"/>
              </a:rPr>
              <a:t> </a:t>
            </a:r>
            <a:r>
              <a:rPr lang="hu-HU" sz="2000" dirty="0" err="1" smtClean="0">
                <a:latin typeface="Arial Black" pitchFamily="34" charset="0"/>
              </a:rPr>
              <a:t>for</a:t>
            </a:r>
            <a:r>
              <a:rPr lang="hu-HU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state </a:t>
            </a:r>
            <a:r>
              <a:rPr lang="en-US" sz="2000" dirty="0">
                <a:latin typeface="Arial Black" pitchFamily="34" charset="0"/>
              </a:rPr>
              <a:t>scholarship programs every year </a:t>
            </a:r>
            <a:endParaRPr lang="hu-HU" sz="2000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u-HU" sz="1600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err="1" smtClean="0">
                <a:solidFill>
                  <a:srgbClr val="000066"/>
                </a:solidFill>
                <a:latin typeface="Arial Black" pitchFamily="34" charset="0"/>
              </a:rPr>
              <a:t>Ph.D</a:t>
            </a:r>
            <a:r>
              <a:rPr lang="en-US" sz="1600" u="sng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n-US" sz="1600" u="sng" dirty="0">
                <a:solidFill>
                  <a:srgbClr val="000066"/>
                </a:solidFill>
                <a:latin typeface="Arial Black" pitchFamily="34" charset="0"/>
              </a:rPr>
              <a:t>degrees are awarded in </a:t>
            </a:r>
            <a:r>
              <a:rPr lang="hu-HU" sz="1600" u="sng" dirty="0" err="1" smtClean="0">
                <a:solidFill>
                  <a:srgbClr val="000066"/>
                </a:solidFill>
                <a:latin typeface="Arial Black" pitchFamily="34" charset="0"/>
              </a:rPr>
              <a:t>nine</a:t>
            </a:r>
            <a:r>
              <a:rPr lang="en-US" sz="1600" u="sng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n-US" sz="1600" u="sng" dirty="0">
                <a:solidFill>
                  <a:srgbClr val="000066"/>
                </a:solidFill>
                <a:latin typeface="Arial Black" pitchFamily="34" charset="0"/>
              </a:rPr>
              <a:t>main scientific areas including</a:t>
            </a:r>
            <a:r>
              <a:rPr lang="en-US" sz="1600" u="sng" dirty="0">
                <a:latin typeface="Arial Black" pitchFamily="34" charset="0"/>
              </a:rPr>
              <a:t>: </a:t>
            </a:r>
            <a:r>
              <a:rPr lang="en-US" sz="1600" dirty="0" smtClean="0">
                <a:latin typeface="Arial Black" pitchFamily="34" charset="0"/>
              </a:rPr>
              <a:t>agricultural </a:t>
            </a:r>
            <a:r>
              <a:rPr lang="en-US" sz="1600" dirty="0">
                <a:latin typeface="Arial Black" pitchFamily="34" charset="0"/>
              </a:rPr>
              <a:t>engineering, animal husbandry, biological science, environmental science, </a:t>
            </a:r>
            <a:r>
              <a:rPr lang="hu-HU" sz="1600" dirty="0" smtClean="0">
                <a:latin typeface="Arial Black" pitchFamily="34" charset="0"/>
              </a:rPr>
              <a:t>p</a:t>
            </a:r>
            <a:r>
              <a:rPr lang="en-US" sz="1600" dirty="0" err="1" smtClean="0">
                <a:latin typeface="Arial Black" pitchFamily="34" charset="0"/>
              </a:rPr>
              <a:t>lant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>
                <a:latin typeface="Arial Black" pitchFamily="34" charset="0"/>
              </a:rPr>
              <a:t>– and </a:t>
            </a:r>
            <a:r>
              <a:rPr lang="hu-HU" sz="1600" dirty="0" smtClean="0">
                <a:latin typeface="Arial Black" pitchFamily="34" charset="0"/>
              </a:rPr>
              <a:t>h</a:t>
            </a:r>
            <a:r>
              <a:rPr lang="en-US" sz="1600" dirty="0" err="1" smtClean="0">
                <a:latin typeface="Arial Black" pitchFamily="34" charset="0"/>
              </a:rPr>
              <a:t>orticultural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hu-HU" sz="1600" dirty="0" smtClean="0">
                <a:latin typeface="Arial Black" pitchFamily="34" charset="0"/>
              </a:rPr>
              <a:t>s</a:t>
            </a:r>
            <a:r>
              <a:rPr lang="en-US" sz="1600" dirty="0" err="1" smtClean="0">
                <a:latin typeface="Arial Black" pitchFamily="34" charset="0"/>
              </a:rPr>
              <a:t>cience</a:t>
            </a:r>
            <a:r>
              <a:rPr lang="hu-HU" sz="1600" dirty="0" smtClean="0">
                <a:latin typeface="Arial Black" pitchFamily="34" charset="0"/>
              </a:rPr>
              <a:t>, f</a:t>
            </a:r>
            <a:r>
              <a:rPr lang="en-US" sz="1600" dirty="0" err="1" smtClean="0">
                <a:latin typeface="Arial Black" pitchFamily="34" charset="0"/>
              </a:rPr>
              <a:t>ood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hu-HU" sz="1600" dirty="0" smtClean="0">
                <a:latin typeface="Arial Black" pitchFamily="34" charset="0"/>
              </a:rPr>
              <a:t>s</a:t>
            </a:r>
            <a:r>
              <a:rPr lang="en-US" sz="1600" dirty="0" err="1" smtClean="0">
                <a:latin typeface="Arial Black" pitchFamily="34" charset="0"/>
              </a:rPr>
              <a:t>cience</a:t>
            </a:r>
            <a:r>
              <a:rPr lang="hu-HU" sz="1600" dirty="0" smtClean="0">
                <a:latin typeface="Arial Black" pitchFamily="34" charset="0"/>
              </a:rPr>
              <a:t>, l</a:t>
            </a:r>
            <a:r>
              <a:rPr lang="en-US" sz="1600" dirty="0" err="1" smtClean="0">
                <a:latin typeface="Arial Black" pitchFamily="34" charset="0"/>
              </a:rPr>
              <a:t>andscape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hu-HU" sz="1600" dirty="0" smtClean="0">
                <a:latin typeface="Arial Black" pitchFamily="34" charset="0"/>
              </a:rPr>
              <a:t>a</a:t>
            </a:r>
            <a:r>
              <a:rPr lang="en-US" sz="1600" dirty="0" err="1" smtClean="0">
                <a:latin typeface="Arial Black" pitchFamily="34" charset="0"/>
              </a:rPr>
              <a:t>rchitecture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>
                <a:latin typeface="Arial Black" pitchFamily="34" charset="0"/>
              </a:rPr>
              <a:t>and </a:t>
            </a:r>
            <a:r>
              <a:rPr lang="hu-HU" sz="1600" dirty="0" smtClean="0">
                <a:latin typeface="Arial Black" pitchFamily="34" charset="0"/>
              </a:rPr>
              <a:t>l</a:t>
            </a:r>
            <a:r>
              <a:rPr lang="en-US" sz="1600" dirty="0" err="1" smtClean="0">
                <a:latin typeface="Arial Black" pitchFamily="34" charset="0"/>
              </a:rPr>
              <a:t>andscape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hu-HU" sz="1600" dirty="0" smtClean="0">
                <a:latin typeface="Arial Black" pitchFamily="34" charset="0"/>
              </a:rPr>
              <a:t>e</a:t>
            </a:r>
            <a:r>
              <a:rPr lang="en-US" sz="1600" dirty="0" err="1" smtClean="0">
                <a:latin typeface="Arial Black" pitchFamily="34" charset="0"/>
              </a:rPr>
              <a:t>cology</a:t>
            </a:r>
            <a:r>
              <a:rPr lang="hu-HU" sz="1600" dirty="0">
                <a:latin typeface="Arial Black" pitchFamily="34" charset="0"/>
              </a:rPr>
              <a:t>, management and business </a:t>
            </a:r>
            <a:r>
              <a:rPr lang="hu-HU" sz="1600" dirty="0" err="1" smtClean="0">
                <a:latin typeface="Arial Black" pitchFamily="34" charset="0"/>
              </a:rPr>
              <a:t>studies</a:t>
            </a:r>
            <a:r>
              <a:rPr lang="hu-HU" sz="1600" dirty="0" smtClean="0">
                <a:latin typeface="Arial Black" pitchFamily="34" charset="0"/>
              </a:rPr>
              <a:t>, </a:t>
            </a:r>
            <a:r>
              <a:rPr lang="hu-HU" sz="1600" dirty="0">
                <a:latin typeface="Arial Black" pitchFamily="34" charset="0"/>
              </a:rPr>
              <a:t>and </a:t>
            </a:r>
            <a:r>
              <a:rPr lang="hu-HU" sz="1600" dirty="0" err="1" smtClean="0">
                <a:latin typeface="Arial Black" pitchFamily="34" charset="0"/>
              </a:rPr>
              <a:t>regional</a:t>
            </a:r>
            <a:r>
              <a:rPr lang="hu-HU" sz="1600" dirty="0" smtClean="0">
                <a:latin typeface="Arial Black" pitchFamily="34" charset="0"/>
              </a:rPr>
              <a:t> </a:t>
            </a:r>
            <a:r>
              <a:rPr lang="hu-HU" sz="1600" smtClean="0">
                <a:latin typeface="Arial Black" pitchFamily="34" charset="0"/>
              </a:rPr>
              <a:t>science</a:t>
            </a:r>
            <a:endParaRPr lang="hu-HU" sz="1600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hu-HU" sz="2000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Black" pitchFamily="34" charset="0"/>
              </a:rPr>
              <a:t>the </a:t>
            </a:r>
            <a:r>
              <a:rPr lang="en-US" sz="2000" dirty="0">
                <a:latin typeface="Arial Black" pitchFamily="34" charset="0"/>
              </a:rPr>
              <a:t>PhD courses have changed in our country</a:t>
            </a:r>
          </a:p>
          <a:p>
            <a:endParaRPr lang="hu-HU" sz="2000" dirty="0" smtClean="0">
              <a:latin typeface="Arial Black" pitchFamily="34" charset="0"/>
            </a:endParaRPr>
          </a:p>
          <a:p>
            <a:endParaRPr lang="hu-HU" sz="2000" dirty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 Black" pitchFamily="34" charset="0"/>
            </a:endParaRPr>
          </a:p>
          <a:p>
            <a:endParaRPr lang="hu-HU" sz="2000" dirty="0">
              <a:latin typeface="Arial Black" pitchFamily="34" charset="0"/>
            </a:endParaRPr>
          </a:p>
          <a:p>
            <a:endParaRPr lang="hu-HU" sz="2000" dirty="0" smtClean="0">
              <a:latin typeface="Arial Black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76470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err="1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summary</a:t>
            </a:r>
            <a:endParaRPr lang="hu-HU" altLang="hu-HU" sz="3600" b="1" dirty="0" smtClean="0">
              <a:solidFill>
                <a:srgbClr val="2A494C"/>
              </a:solidFill>
              <a:latin typeface="Arial Black" pitchFamily="34" charset="0"/>
              <a:ea typeface="ＭＳ Ｐゴシック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39" y="3501008"/>
            <a:ext cx="7812359" cy="33839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Number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of PhD </a:t>
            </a:r>
            <a:r>
              <a:rPr lang="hu-HU" sz="2800" dirty="0" err="1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students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: 370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800" dirty="0" smtClean="0">
              <a:solidFill>
                <a:schemeClr val="tx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Number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of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international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students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: 85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800" dirty="0" smtClean="0">
              <a:solidFill>
                <a:schemeClr val="tx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Number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of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core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members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: 91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800" dirty="0" smtClean="0">
              <a:solidFill>
                <a:schemeClr val="tx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Number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of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academic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staffs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: 803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800" dirty="0" smtClean="0">
              <a:solidFill>
                <a:schemeClr val="tx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Number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 of </a:t>
            </a:r>
            <a:r>
              <a:rPr lang="hu-HU" sz="2800" dirty="0" err="1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supervisors</a:t>
            </a:r>
            <a:r>
              <a:rPr lang="hu-HU" sz="280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:  275</a:t>
            </a:r>
          </a:p>
        </p:txBody>
      </p:sp>
    </p:spTree>
    <p:extLst>
      <p:ext uri="{BB962C8B-B14F-4D97-AF65-F5344CB8AC3E}">
        <p14:creationId xmlns:p14="http://schemas.microsoft.com/office/powerpoint/2010/main" val="2362741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335088" y="6519863"/>
            <a:ext cx="754380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Szent István </a:t>
            </a:r>
            <a:r>
              <a:rPr lang="hu-HU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University</a:t>
            </a:r>
            <a:r>
              <a:rPr lang="en-US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, </a:t>
            </a:r>
            <a:r>
              <a:rPr lang="hu-HU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H-</a:t>
            </a:r>
            <a:r>
              <a:rPr lang="en-US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2100 Gödöll</a:t>
            </a:r>
            <a:r>
              <a:rPr lang="hu-HU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ő</a:t>
            </a:r>
            <a:r>
              <a:rPr lang="en-US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, Páter Károly utca 1. Tel.: </a:t>
            </a:r>
            <a:r>
              <a:rPr lang="hu-HU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+36</a:t>
            </a:r>
            <a:r>
              <a:rPr lang="en-US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-28-522-000</a:t>
            </a:r>
            <a:r>
              <a:rPr lang="hu-HU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 </a:t>
            </a:r>
            <a:r>
              <a:rPr lang="en-US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 E-mail</a:t>
            </a:r>
            <a:r>
              <a:rPr lang="hu-HU" altLang="hu-HU" sz="900">
                <a:solidFill>
                  <a:srgbClr val="000000"/>
                </a:solidFill>
                <a:ea typeface="Droid Sans Fallback"/>
                <a:cs typeface="Droid Sans Fallback"/>
              </a:rPr>
              <a:t>: international@szie.hu</a:t>
            </a:r>
            <a:endParaRPr lang="en-US" altLang="hu-HU" sz="900">
              <a:solidFill>
                <a:srgbClr val="000000"/>
              </a:solidFill>
              <a:ea typeface="Droid Sans Fallback"/>
              <a:cs typeface="Droid Sans Fallback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336675" y="6286500"/>
            <a:ext cx="75406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900">
                <a:solidFill>
                  <a:srgbClr val="000000"/>
                </a:solidFill>
                <a:latin typeface="DejaVu Sans"/>
                <a:ea typeface="Droid Sans Fallback"/>
                <a:cs typeface="Droid Sans Fallback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688"/>
            <a:ext cx="7543800" cy="720551"/>
          </a:xfrm>
        </p:spPr>
        <p:txBody>
          <a:bodyPr lIns="0" tIns="0" rIns="0" bIns="0" anchor="t">
            <a:normAutofit fontScale="90000"/>
          </a:bodyPr>
          <a:lstStyle/>
          <a:p>
            <a:pPr eaLnBrk="1" hangingPunct="1">
              <a:lnSpc>
                <a:spcPct val="95000"/>
              </a:lnSpc>
              <a:spcAft>
                <a:spcPts val="1080"/>
              </a:spcAft>
              <a:tabLst>
                <a:tab pos="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  <a:tab pos="5760720" algn="l"/>
                <a:tab pos="6583680" algn="l"/>
                <a:tab pos="7406640" algn="l"/>
                <a:tab pos="8229600" algn="l"/>
                <a:tab pos="9052560" algn="l"/>
              </a:tabLst>
              <a:defRPr/>
            </a:pPr>
            <a:r>
              <a:rPr lang="hu-HU" altLang="hu-HU" sz="3600" b="1" dirty="0" smtClean="0">
                <a:solidFill>
                  <a:srgbClr val="274E13"/>
                </a:solidFill>
                <a:latin typeface="Arial" pitchFamily="34" charset="0"/>
              </a:rPr>
              <a:t/>
            </a:r>
            <a:br>
              <a:rPr lang="hu-HU" altLang="hu-HU" sz="3600" b="1" dirty="0" smtClean="0">
                <a:solidFill>
                  <a:srgbClr val="274E13"/>
                </a:solidFill>
                <a:latin typeface="Arial" pitchFamily="34" charset="0"/>
              </a:rPr>
            </a:br>
            <a:r>
              <a:rPr lang="hu-HU" altLang="hu-HU" sz="3600" b="1" dirty="0">
                <a:solidFill>
                  <a:srgbClr val="274E13"/>
                </a:solidFill>
                <a:latin typeface="Arial" pitchFamily="34" charset="0"/>
              </a:rPr>
              <a:t/>
            </a:r>
            <a:br>
              <a:rPr lang="hu-HU" altLang="hu-HU" sz="3600" b="1" dirty="0">
                <a:solidFill>
                  <a:srgbClr val="274E13"/>
                </a:solidFill>
                <a:latin typeface="Arial" pitchFamily="34" charset="0"/>
              </a:rPr>
            </a:br>
            <a:r>
              <a:rPr lang="en-US" altLang="hu-HU" sz="4000" b="1" dirty="0" smtClean="0">
                <a:solidFill>
                  <a:srgbClr val="2A494C"/>
                </a:solidFill>
                <a:latin typeface="+mn-lt"/>
              </a:rPr>
              <a:t>Thank </a:t>
            </a:r>
            <a:r>
              <a:rPr lang="en-US" altLang="hu-HU" sz="4000" b="1" dirty="0">
                <a:solidFill>
                  <a:srgbClr val="2A494C"/>
                </a:solidFill>
                <a:latin typeface="+mn-lt"/>
              </a:rPr>
              <a:t>you for your attention</a:t>
            </a:r>
            <a:r>
              <a:rPr lang="hu-HU" altLang="hu-HU" sz="4000" b="1" dirty="0" smtClean="0">
                <a:solidFill>
                  <a:srgbClr val="2A494C"/>
                </a:solidFill>
                <a:latin typeface="+mn-lt"/>
              </a:rPr>
              <a:t>!</a:t>
            </a:r>
            <a:r>
              <a:rPr lang="hu-HU" altLang="hu-HU" sz="4000" b="1" dirty="0" smtClean="0">
                <a:solidFill>
                  <a:srgbClr val="274E13"/>
                </a:solidFill>
                <a:latin typeface="Arial" pitchFamily="34" charset="0"/>
              </a:rPr>
              <a:t/>
            </a:r>
            <a:br>
              <a:rPr lang="hu-HU" altLang="hu-HU" sz="4000" b="1" dirty="0" smtClean="0">
                <a:solidFill>
                  <a:srgbClr val="274E13"/>
                </a:solidFill>
                <a:latin typeface="Arial" pitchFamily="34" charset="0"/>
              </a:rPr>
            </a:br>
            <a:endParaRPr lang="en-US" altLang="hu-HU" sz="4000" b="1" dirty="0">
              <a:solidFill>
                <a:srgbClr val="274E13"/>
              </a:solidFill>
              <a:latin typeface="Arial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02" y="2780928"/>
            <a:ext cx="4256078" cy="31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2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21"/>
          <p:cNvSpPr>
            <a:spLocks noChangeArrowheads="1"/>
          </p:cNvSpPr>
          <p:nvPr/>
        </p:nvSpPr>
        <p:spPr bwMode="auto">
          <a:xfrm>
            <a:off x="0" y="18909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208912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sz="3600" b="1" dirty="0" err="1" smtClean="0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Doctoral</a:t>
            </a:r>
            <a:r>
              <a:rPr lang="hu-HU" sz="3600" b="1" dirty="0" smtClean="0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 </a:t>
            </a:r>
            <a:r>
              <a:rPr lang="hu-HU" sz="3600" b="1" dirty="0" err="1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</a:t>
            </a:r>
            <a:r>
              <a:rPr lang="hu-HU" sz="3600" b="1" dirty="0" err="1" smtClean="0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chools</a:t>
            </a:r>
            <a:r>
              <a:rPr lang="hu-HU" sz="3600" b="1" dirty="0" smtClean="0">
                <a:solidFill>
                  <a:srgbClr val="2A494C"/>
                </a:solidFill>
                <a:latin typeface="Arial Black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 of SZIU</a:t>
            </a:r>
            <a:endParaRPr lang="hu-HU" altLang="hu-HU" sz="3600" b="1" dirty="0" smtClean="0">
              <a:solidFill>
                <a:srgbClr val="2A494C"/>
              </a:solidFill>
              <a:latin typeface="Arial Black" pitchFamily="34" charset="0"/>
              <a:ea typeface="ＭＳ Ｐゴシック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4866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School of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Animal</a:t>
            </a:r>
            <a:r>
              <a:rPr lang="hu-HU" sz="2400" b="1" dirty="0" smtClean="0">
                <a:solidFill>
                  <a:srgbClr val="2A494C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2A494C"/>
                </a:solidFill>
                <a:latin typeface="Arial"/>
                <a:cs typeface="Arial"/>
              </a:rPr>
              <a:t>Husbandry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School of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Biological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Sciences	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School of Environmental Sciences	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School of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Crop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Science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School of Food Sciences	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School of Horticultural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Sciences</a:t>
            </a:r>
            <a:endParaRPr lang="en-US" sz="20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School of Landscape Architecture and Landscape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Ecology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School of Management and Business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Administration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Enyedi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 </a:t>
            </a:r>
            <a:r>
              <a:rPr lang="en-US" sz="20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György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 Doctoral School of Regional </a:t>
            </a: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Sciences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None/>
            </a:pPr>
            <a:endParaRPr lang="en-US" sz="20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Doctoral </a:t>
            </a:r>
            <a:r>
              <a:rPr lang="en-US" sz="20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School of Mechanical Engineering	</a:t>
            </a:r>
            <a:endParaRPr lang="hu-HU" sz="20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-2628800" y="134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5580112" y="908720"/>
            <a:ext cx="648072" cy="12961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908720"/>
            <a:ext cx="284380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Faculty </a:t>
            </a:r>
            <a:r>
              <a:rPr lang="en-US" sz="1600" dirty="0">
                <a:latin typeface="Arial Black" panose="020B0A04020102020204" pitchFamily="34" charset="0"/>
              </a:rPr>
              <a:t>of Agricultural and Environmental Sciences </a:t>
            </a:r>
            <a:endParaRPr lang="hu-HU" sz="1600" dirty="0">
              <a:latin typeface="Arial Black" panose="020B0A04020102020204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4576762" y="2380028"/>
            <a:ext cx="859334" cy="175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2204864"/>
            <a:ext cx="3484233" cy="3385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Faculty of Food Sciences</a:t>
            </a:r>
            <a:r>
              <a:rPr lang="hu-HU" sz="1600" dirty="0" smtClean="0">
                <a:latin typeface="Arial Black" panose="020B0A04020102020204" pitchFamily="34" charset="0"/>
              </a:rPr>
              <a:t>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1" name="Jobbra nyíl 10"/>
          <p:cNvSpPr/>
          <p:nvPr/>
        </p:nvSpPr>
        <p:spPr>
          <a:xfrm flipV="1">
            <a:off x="5436096" y="2724468"/>
            <a:ext cx="468052" cy="20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904148" y="2555192"/>
            <a:ext cx="2916324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Faculty</a:t>
            </a:r>
            <a:r>
              <a:rPr lang="hu-HU" sz="1600" dirty="0" smtClean="0">
                <a:latin typeface="Arial Black" panose="020B0A04020102020204" pitchFamily="34" charset="0"/>
              </a:rPr>
              <a:t> of </a:t>
            </a:r>
            <a:r>
              <a:rPr lang="en-US" sz="1600" dirty="0" smtClean="0">
                <a:latin typeface="Arial Black" panose="020B0A04020102020204" pitchFamily="34" charset="0"/>
              </a:rPr>
              <a:t>Horticulture</a:t>
            </a:r>
            <a:r>
              <a:rPr lang="hu-HU" sz="1600" dirty="0" smtClean="0">
                <a:latin typeface="Arial Black" panose="020B0A04020102020204" pitchFamily="34" charset="0"/>
              </a:rPr>
              <a:t> Science </a:t>
            </a:r>
            <a:endParaRPr lang="hu-HU" sz="1600" dirty="0">
              <a:latin typeface="Arial Black" panose="020B0A04020102020204" pitchFamily="34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395536" y="3791362"/>
            <a:ext cx="978408" cy="146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619672" y="3753036"/>
            <a:ext cx="5763822" cy="3385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Faculty of Landscape Architecture and Urbanism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395536" y="4905164"/>
            <a:ext cx="97840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373944" y="4797152"/>
            <a:ext cx="4926248" cy="3385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Faculty of Economics and Social Sciences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5838440" y="5445224"/>
            <a:ext cx="1397856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884740" y="5949280"/>
            <a:ext cx="4126322" cy="3385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Faculty of Mechanical Engineering 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326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80729"/>
            <a:ext cx="8108950" cy="590426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Husbandry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2200" dirty="0" err="1" smtClean="0"/>
              <a:t>Role</a:t>
            </a:r>
            <a:r>
              <a:rPr lang="hu-HU" sz="2200" dirty="0" smtClean="0"/>
              <a:t> of modern </a:t>
            </a:r>
            <a:r>
              <a:rPr lang="hu-HU" sz="2200" dirty="0" err="1" smtClean="0"/>
              <a:t>animal</a:t>
            </a:r>
            <a:r>
              <a:rPr lang="hu-HU" sz="2200" dirty="0" smtClean="0"/>
              <a:t> </a:t>
            </a:r>
            <a:r>
              <a:rPr lang="hu-HU" sz="2200" dirty="0" err="1" smtClean="0"/>
              <a:t>biotechnology</a:t>
            </a:r>
            <a:r>
              <a:rPr lang="hu-HU" sz="2200" dirty="0" smtClean="0"/>
              <a:t> and </a:t>
            </a:r>
            <a:r>
              <a:rPr lang="hu-HU" sz="2200" dirty="0" err="1" smtClean="0"/>
              <a:t>genomic</a:t>
            </a:r>
            <a:r>
              <a:rPr lang="hu-HU" sz="2200" dirty="0" smtClean="0"/>
              <a:t> </a:t>
            </a:r>
            <a:r>
              <a:rPr lang="hu-HU" sz="2200" dirty="0" err="1" smtClean="0"/>
              <a:t>methods</a:t>
            </a:r>
            <a:r>
              <a:rPr lang="hu-HU" sz="2200" dirty="0" smtClean="0"/>
              <a:t> in </a:t>
            </a:r>
            <a:r>
              <a:rPr lang="hu-HU" sz="2200" dirty="0" err="1" smtClean="0"/>
              <a:t>animal</a:t>
            </a:r>
            <a:r>
              <a:rPr lang="hu-HU" sz="2200" dirty="0" smtClean="0"/>
              <a:t> </a:t>
            </a:r>
            <a:r>
              <a:rPr lang="hu-HU" sz="2200" dirty="0" err="1" smtClean="0"/>
              <a:t>breeding</a:t>
            </a:r>
            <a:r>
              <a:rPr lang="hu-HU" sz="2200" dirty="0" smtClean="0"/>
              <a:t> and </a:t>
            </a:r>
            <a:r>
              <a:rPr lang="hu-HU" sz="2200" dirty="0" err="1" smtClean="0"/>
              <a:t>gene</a:t>
            </a:r>
            <a:r>
              <a:rPr lang="hu-HU" sz="2200" dirty="0" smtClean="0"/>
              <a:t> </a:t>
            </a:r>
            <a:r>
              <a:rPr lang="hu-HU" sz="2200" dirty="0" err="1" smtClean="0"/>
              <a:t>conservation</a:t>
            </a:r>
            <a:r>
              <a:rPr lang="hu-HU" sz="2200" dirty="0" smtClean="0"/>
              <a:t> </a:t>
            </a:r>
            <a:endParaRPr lang="hu-HU" sz="2200" dirty="0"/>
          </a:p>
          <a:p>
            <a:r>
              <a:rPr lang="hu-HU" sz="2200" dirty="0" smtClean="0"/>
              <a:t>Development of </a:t>
            </a:r>
            <a:r>
              <a:rPr lang="hu-HU" sz="2200" dirty="0" err="1" smtClean="0"/>
              <a:t>genome</a:t>
            </a:r>
            <a:r>
              <a:rPr lang="hu-HU" sz="2200" dirty="0" smtClean="0"/>
              <a:t> </a:t>
            </a:r>
            <a:r>
              <a:rPr lang="hu-HU" sz="2200" dirty="0" err="1" smtClean="0"/>
              <a:t>editing</a:t>
            </a:r>
            <a:r>
              <a:rPr lang="hu-HU" sz="2200" dirty="0" smtClean="0"/>
              <a:t> </a:t>
            </a:r>
            <a:r>
              <a:rPr lang="hu-HU" sz="2200" dirty="0" err="1" smtClean="0"/>
              <a:t>techniques</a:t>
            </a:r>
            <a:r>
              <a:rPr lang="hu-HU" sz="2200" dirty="0" smtClean="0"/>
              <a:t> and </a:t>
            </a:r>
            <a:r>
              <a:rPr lang="hu-HU" sz="2200" dirty="0" err="1" smtClean="0"/>
              <a:t>genetic</a:t>
            </a:r>
            <a:r>
              <a:rPr lang="hu-HU" sz="2200" dirty="0" smtClean="0"/>
              <a:t> </a:t>
            </a:r>
            <a:r>
              <a:rPr lang="hu-HU" sz="2200" dirty="0" err="1" smtClean="0"/>
              <a:t>modifications</a:t>
            </a:r>
            <a:r>
              <a:rPr lang="hu-HU" sz="2200" dirty="0" smtClean="0"/>
              <a:t> for establishment of </a:t>
            </a:r>
            <a:r>
              <a:rPr lang="hu-HU" sz="2200" dirty="0" err="1" smtClean="0"/>
              <a:t>animal</a:t>
            </a:r>
            <a:r>
              <a:rPr lang="hu-HU" sz="2200" dirty="0" smtClean="0"/>
              <a:t> </a:t>
            </a:r>
            <a:r>
              <a:rPr lang="hu-HU" sz="2200" dirty="0" err="1" smtClean="0"/>
              <a:t>models</a:t>
            </a:r>
            <a:r>
              <a:rPr lang="hu-HU" sz="2200" dirty="0" smtClean="0"/>
              <a:t> </a:t>
            </a:r>
            <a:r>
              <a:rPr lang="hu-HU" sz="2200" dirty="0" err="1" smtClean="0"/>
              <a:t>of</a:t>
            </a:r>
            <a:r>
              <a:rPr lang="hu-HU" sz="2200" dirty="0" smtClean="0"/>
              <a:t> </a:t>
            </a:r>
            <a:r>
              <a:rPr lang="hu-HU" sz="2200" dirty="0" err="1" smtClean="0"/>
              <a:t>different</a:t>
            </a:r>
            <a:r>
              <a:rPr lang="hu-HU" sz="2200" dirty="0" smtClean="0"/>
              <a:t> human </a:t>
            </a:r>
            <a:r>
              <a:rPr lang="hu-HU" sz="2200" dirty="0" err="1" smtClean="0"/>
              <a:t>diseases</a:t>
            </a:r>
            <a:r>
              <a:rPr lang="hu-HU" sz="2200" dirty="0" smtClean="0"/>
              <a:t> </a:t>
            </a:r>
            <a:r>
              <a:rPr lang="hu-HU" sz="22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200" dirty="0" err="1" smtClean="0"/>
              <a:t>Mode</a:t>
            </a:r>
            <a:r>
              <a:rPr lang="hu-HU" sz="2200" dirty="0" smtClean="0"/>
              <a:t> </a:t>
            </a:r>
            <a:r>
              <a:rPr lang="hu-HU" sz="2200" dirty="0"/>
              <a:t>of </a:t>
            </a:r>
            <a:r>
              <a:rPr lang="hu-HU" sz="2200" dirty="0" err="1" smtClean="0"/>
              <a:t>action</a:t>
            </a:r>
            <a:r>
              <a:rPr lang="hu-HU" sz="2200" dirty="0" smtClean="0"/>
              <a:t> </a:t>
            </a:r>
            <a:r>
              <a:rPr lang="hu-HU" sz="2200" dirty="0" err="1" smtClean="0"/>
              <a:t>of</a:t>
            </a:r>
            <a:r>
              <a:rPr lang="hu-HU" sz="2200" dirty="0" smtClean="0"/>
              <a:t> </a:t>
            </a:r>
            <a:r>
              <a:rPr lang="hu-HU" sz="2200" dirty="0" err="1" smtClean="0"/>
              <a:t>several</a:t>
            </a:r>
            <a:r>
              <a:rPr lang="hu-HU" sz="2200" dirty="0" smtClean="0"/>
              <a:t> </a:t>
            </a:r>
            <a:r>
              <a:rPr lang="hu-HU" sz="2200" dirty="0" err="1" smtClean="0"/>
              <a:t>important</a:t>
            </a:r>
            <a:r>
              <a:rPr lang="hu-HU" sz="2200" dirty="0" smtClean="0"/>
              <a:t> </a:t>
            </a:r>
            <a:r>
              <a:rPr lang="hu-HU" sz="2200" dirty="0" err="1" smtClean="0"/>
              <a:t>mycotoxins</a:t>
            </a:r>
            <a:r>
              <a:rPr lang="hu-HU" sz="2200" dirty="0" smtClean="0"/>
              <a:t> in </a:t>
            </a:r>
            <a:r>
              <a:rPr lang="hu-HU" sz="2200" dirty="0" err="1" smtClean="0"/>
              <a:t>particular</a:t>
            </a:r>
            <a:r>
              <a:rPr lang="hu-HU" sz="2200" dirty="0" smtClean="0"/>
              <a:t>  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u-HU" sz="2200" dirty="0" err="1"/>
              <a:t>O</a:t>
            </a:r>
            <a:r>
              <a:rPr lang="hu-HU" sz="2200" dirty="0" err="1" smtClean="0"/>
              <a:t>xidative</a:t>
            </a:r>
            <a:r>
              <a:rPr lang="hu-HU" sz="2200" dirty="0" smtClean="0"/>
              <a:t> </a:t>
            </a:r>
            <a:r>
              <a:rPr lang="hu-HU" sz="2200" dirty="0" err="1" smtClean="0"/>
              <a:t>stress-inducing</a:t>
            </a:r>
            <a:r>
              <a:rPr lang="hu-HU" sz="2200" dirty="0" smtClean="0"/>
              <a:t> </a:t>
            </a:r>
            <a:r>
              <a:rPr lang="hu-HU" sz="2200" dirty="0" err="1" smtClean="0"/>
              <a:t>effect</a:t>
            </a:r>
            <a:r>
              <a:rPr lang="hu-HU" sz="2200" dirty="0" smtClean="0"/>
              <a:t> and </a:t>
            </a:r>
            <a:r>
              <a:rPr lang="hu-HU" sz="2200" dirty="0" err="1" smtClean="0"/>
              <a:t>its</a:t>
            </a:r>
            <a:r>
              <a:rPr lang="hu-HU" sz="2200" dirty="0" smtClean="0"/>
              <a:t> </a:t>
            </a:r>
            <a:r>
              <a:rPr lang="hu-HU" sz="2200" dirty="0" err="1" smtClean="0"/>
              <a:t>regulation</a:t>
            </a:r>
            <a:endParaRPr lang="hu-HU" sz="22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hu-HU" sz="2200" dirty="0" err="1" smtClean="0"/>
              <a:t>Wildlife</a:t>
            </a:r>
            <a:r>
              <a:rPr lang="hu-HU" sz="2200" dirty="0" smtClean="0"/>
              <a:t> </a:t>
            </a:r>
            <a:r>
              <a:rPr lang="hu-HU" sz="2200" dirty="0" err="1"/>
              <a:t>ecology</a:t>
            </a:r>
            <a:r>
              <a:rPr lang="hu-HU" sz="2200" dirty="0"/>
              <a:t> and </a:t>
            </a:r>
            <a:r>
              <a:rPr lang="hu-HU" sz="2200" dirty="0" err="1"/>
              <a:t>conservation</a:t>
            </a:r>
            <a:r>
              <a:rPr lang="hu-HU" sz="2200" dirty="0"/>
              <a:t> with </a:t>
            </a:r>
            <a:r>
              <a:rPr lang="hu-HU" sz="2200" dirty="0" err="1"/>
              <a:t>special</a:t>
            </a:r>
            <a:r>
              <a:rPr lang="hu-HU" sz="2200" dirty="0"/>
              <a:t> </a:t>
            </a:r>
            <a:r>
              <a:rPr lang="hu-HU" sz="2200" dirty="0" err="1"/>
              <a:t>focus</a:t>
            </a:r>
            <a:r>
              <a:rPr lang="hu-HU" sz="2200" dirty="0"/>
              <a:t> </a:t>
            </a:r>
            <a:r>
              <a:rPr lang="hu-HU" sz="2200" dirty="0" err="1"/>
              <a:t>on</a:t>
            </a:r>
            <a:r>
              <a:rPr lang="hu-HU" sz="2200" dirty="0"/>
              <a:t> </a:t>
            </a:r>
            <a:r>
              <a:rPr lang="hu-HU" sz="2200" dirty="0" err="1"/>
              <a:t>ungulates</a:t>
            </a:r>
            <a:r>
              <a:rPr lang="hu-HU" sz="2200" dirty="0"/>
              <a:t>, </a:t>
            </a:r>
            <a:r>
              <a:rPr lang="hu-HU" sz="2200" dirty="0" err="1"/>
              <a:t>large</a:t>
            </a:r>
            <a:r>
              <a:rPr lang="hu-HU" sz="2200" dirty="0"/>
              <a:t> </a:t>
            </a:r>
            <a:r>
              <a:rPr lang="hu-HU" sz="2200" dirty="0" err="1"/>
              <a:t>carnivores</a:t>
            </a:r>
            <a:r>
              <a:rPr lang="hu-HU" sz="2200" dirty="0"/>
              <a:t>, and </a:t>
            </a:r>
            <a:r>
              <a:rPr lang="hu-HU" sz="2200" dirty="0" err="1"/>
              <a:t>sustainable</a:t>
            </a:r>
            <a:r>
              <a:rPr lang="hu-HU" sz="2200" dirty="0"/>
              <a:t> </a:t>
            </a:r>
            <a:r>
              <a:rPr lang="hu-HU" sz="2200" dirty="0" smtClean="0"/>
              <a:t>management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u-HU" sz="2200" dirty="0" err="1" smtClean="0"/>
              <a:t>Fish</a:t>
            </a:r>
            <a:r>
              <a:rPr lang="hu-HU" sz="2200" dirty="0" smtClean="0"/>
              <a:t> </a:t>
            </a:r>
            <a:r>
              <a:rPr lang="hu-HU" sz="2200" dirty="0" err="1"/>
              <a:t>breeding</a:t>
            </a:r>
            <a:r>
              <a:rPr lang="hu-HU" sz="2200" dirty="0"/>
              <a:t>, </a:t>
            </a:r>
            <a:r>
              <a:rPr lang="hu-HU" sz="2200" dirty="0" err="1"/>
              <a:t>reproduction</a:t>
            </a:r>
            <a:r>
              <a:rPr lang="hu-HU" sz="2200" dirty="0"/>
              <a:t>, </a:t>
            </a:r>
            <a:r>
              <a:rPr lang="hu-HU" sz="2200" dirty="0" err="1"/>
              <a:t>genetics</a:t>
            </a:r>
            <a:r>
              <a:rPr lang="hu-HU" sz="2200" dirty="0"/>
              <a:t>, </a:t>
            </a:r>
            <a:r>
              <a:rPr lang="hu-HU" sz="2200" dirty="0" err="1"/>
              <a:t>physiology</a:t>
            </a:r>
            <a:r>
              <a:rPr lang="hu-HU" sz="2200" dirty="0"/>
              <a:t>, </a:t>
            </a:r>
            <a:r>
              <a:rPr lang="hu-HU" sz="2200" dirty="0" err="1"/>
              <a:t>biotechnology</a:t>
            </a:r>
            <a:r>
              <a:rPr lang="hu-HU" sz="2200" dirty="0"/>
              <a:t> and </a:t>
            </a:r>
            <a:r>
              <a:rPr lang="hu-HU" sz="2200" dirty="0" err="1"/>
              <a:t>water</a:t>
            </a:r>
            <a:r>
              <a:rPr lang="hu-HU" sz="2200" dirty="0"/>
              <a:t> </a:t>
            </a:r>
            <a:r>
              <a:rPr lang="hu-HU" sz="2200" dirty="0" err="1"/>
              <a:t>toxicology</a:t>
            </a:r>
            <a:endParaRPr lang="hu-HU" sz="2200" dirty="0"/>
          </a:p>
          <a:p>
            <a:pPr eaLnBrk="1" hangingPunct="1">
              <a:spcBef>
                <a:spcPts val="600"/>
              </a:spcBef>
              <a:defRPr/>
            </a:pPr>
            <a:endParaRPr lang="hu-HU" sz="24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06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4341589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Husbandry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PhD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83</a:t>
            </a:r>
          </a:p>
        </p:txBody>
      </p:sp>
    </p:spTree>
    <p:extLst>
      <p:ext uri="{BB962C8B-B14F-4D97-AF65-F5344CB8AC3E}">
        <p14:creationId xmlns:p14="http://schemas.microsoft.com/office/powerpoint/2010/main" val="39120551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Ecophysiology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57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635" y="1276747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country: 17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hu-HU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71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PhD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u-HU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  <a:r>
              <a:rPr lang="hu-HU" sz="2400" b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94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1034" y="116632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034" y="980728"/>
            <a:ext cx="8252966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School of Environmental Sciences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en-US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research objectives are: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global environmental issues, including the carbon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nitrogen and water cycle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nature, properties, functions and mapping of soils</a:t>
            </a:r>
            <a:endParaRPr lang="hu-HU" sz="2400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smart agriculture (land use, nutrient supply, water management, waste management)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and remediation  technics in microbiology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and GIS in environmental management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sz="2400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2400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en-US" sz="2400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954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1"/>
          <p:cNvSpPr>
            <a:spLocks noChangeArrowheads="1"/>
          </p:cNvSpPr>
          <p:nvPr/>
        </p:nvSpPr>
        <p:spPr bwMode="auto">
          <a:xfrm>
            <a:off x="0" y="0"/>
            <a:ext cx="9153525" cy="6850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24644"/>
            <a:ext cx="8108950" cy="800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 pitchFamily="18" charset="0"/>
              </a:rPr>
              <a:t>Szent István University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63675"/>
            <a:ext cx="8108950" cy="542131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US" sz="2400" b="1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School of Environmental Sciences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hu-HU" sz="2400" b="1" dirty="0" smtClean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PhD </a:t>
            </a:r>
            <a:r>
              <a:rPr lang="hu-HU" sz="2400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58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graduated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PhD </a:t>
            </a:r>
            <a:r>
              <a:rPr lang="hu-HU" sz="2400" dirty="0" err="1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hu-HU" sz="2400" dirty="0">
              <a:solidFill>
                <a:srgbClr val="2A4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hu-HU" sz="2400" dirty="0" smtClean="0">
                <a:solidFill>
                  <a:srgbClr val="2A4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112</a:t>
            </a:r>
          </a:p>
        </p:txBody>
      </p:sp>
    </p:spTree>
    <p:extLst>
      <p:ext uri="{BB962C8B-B14F-4D97-AF65-F5344CB8AC3E}">
        <p14:creationId xmlns:p14="http://schemas.microsoft.com/office/powerpoint/2010/main" val="31704651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1308</Words>
  <Application>Microsoft Office PowerPoint</Application>
  <PresentationFormat>Diavetítés a képernyőre (4:3 oldalarány)</PresentationFormat>
  <Paragraphs>389</Paragraphs>
  <Slides>21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The role of the Szent István University's Doctoral Schools in today's scientific life</vt:lpstr>
      <vt:lpstr>Introduction</vt:lpstr>
      <vt:lpstr>Doctoral Schools of SZIU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Szent István University </vt:lpstr>
      <vt:lpstr>summary</vt:lpstr>
      <vt:lpstr>  Thank you for your attention! </vt:lpstr>
    </vt:vector>
  </TitlesOfParts>
  <Company>SZIE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Szent István University's Doctoral Schools in today's scientific life</dc:title>
  <dc:creator>Helyes Lajos</dc:creator>
  <cp:lastModifiedBy>user</cp:lastModifiedBy>
  <cp:revision>31</cp:revision>
  <dcterms:created xsi:type="dcterms:W3CDTF">2016-09-10T09:33:43Z</dcterms:created>
  <dcterms:modified xsi:type="dcterms:W3CDTF">2016-09-19T11:19:03Z</dcterms:modified>
</cp:coreProperties>
</file>