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58" r:id="rId4"/>
    <p:sldId id="261" r:id="rId5"/>
    <p:sldId id="264" r:id="rId6"/>
    <p:sldId id="265" r:id="rId7"/>
    <p:sldId id="266" r:id="rId8"/>
    <p:sldId id="268" r:id="rId9"/>
    <p:sldId id="269" r:id="rId10"/>
    <p:sldId id="270" r:id="rId11"/>
    <p:sldId id="271" r:id="rId12"/>
    <p:sldId id="272" r:id="rId13"/>
    <p:sldId id="273" r:id="rId14"/>
    <p:sldId id="275" r:id="rId15"/>
    <p:sldId id="277" r:id="rId16"/>
    <p:sldId id="279" r:id="rId17"/>
    <p:sldId id="281" r:id="rId18"/>
    <p:sldId id="282" r:id="rId19"/>
    <p:sldId id="283" r:id="rId20"/>
    <p:sldId id="284" r:id="rId21"/>
    <p:sldId id="285" r:id="rId22"/>
    <p:sldId id="286" r:id="rId23"/>
    <p:sldId id="299" r:id="rId2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3A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sk-SK" smtClean="0"/>
              <a:t>Upravte štýly predlohy textu</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a:p>
        </p:txBody>
      </p:sp>
      <p:sp>
        <p:nvSpPr>
          <p:cNvPr id="4" name="Date Placeholder 3"/>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sk-SK" smtClean="0"/>
              <a:t>Upravte štýly predlohy textu</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sk-SK" smtClean="0"/>
              <a:t>Upravte štýly predlohy textu</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Date Placeholder 6"/>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Date Placeholder 2"/>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sk-SK" smtClean="0"/>
              <a:t>Upravte štýly predlohy textu</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2C824AA6-F143-453D-B287-08DC763CDAA6}" type="slidenum">
              <a:rPr lang="sk-SK" smtClean="0"/>
              <a:pPr/>
              <a:t>‹#›</a:t>
            </a:fld>
            <a:endParaRPr lang="sk-S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sk-SK" smtClean="0"/>
              <a:t>Upravte štýly predlohy textu</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D3AD6A8D-7053-4A18-A489-382A820B669D}" type="datetimeFigureOut">
              <a:rPr lang="sk-SK" smtClean="0"/>
              <a:pPr/>
              <a:t>23. 6. 2013</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2C824AA6-F143-453D-B287-08DC763CDAA6}" type="slidenum">
              <a:rPr lang="sk-SK" smtClean="0"/>
              <a:pPr/>
              <a:t>‹#›</a:t>
            </a:fld>
            <a:endParaRPr lang="sk-SK"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sk-SK" dirty="0" smtClean="0"/>
              <a:t>Ak chcete pridať obrázok, kliknite na ikonu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sk-SK" smtClean="0"/>
              <a:t>Upravte štýly predlohy textu</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3AD6A8D-7053-4A18-A489-382A820B669D}" type="datetimeFigureOut">
              <a:rPr lang="sk-SK" smtClean="0"/>
              <a:pPr/>
              <a:t>23. 6. 2013</a:t>
            </a:fld>
            <a:endParaRPr lang="sk-SK"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sk-SK"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2C824AA6-F143-453D-B287-08DC763CDAA6}" type="slidenum">
              <a:rPr lang="sk-SK" smtClean="0"/>
              <a:pPr/>
              <a:t>‹#›</a:t>
            </a:fld>
            <a:endParaRPr lang="sk-SK"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8596" y="1124744"/>
            <a:ext cx="8715404" cy="3076572"/>
          </a:xfrm>
        </p:spPr>
        <p:txBody>
          <a:bodyPr>
            <a:normAutofit/>
          </a:bodyPr>
          <a:lstStyle/>
          <a:p>
            <a:pPr algn="ctr"/>
            <a:r>
              <a:rPr lang="sk-SK" sz="6000" b="1" dirty="0" smtClean="0">
                <a:solidFill>
                  <a:schemeClr val="tx1"/>
                </a:solidFill>
                <a:latin typeface="Times New Roman" pitchFamily="18" charset="0"/>
                <a:cs typeface="Times New Roman" pitchFamily="18" charset="0"/>
              </a:rPr>
              <a:t>Microbiological</a:t>
            </a:r>
            <a:r>
              <a:rPr lang="sk-SK" sz="6000" b="1" dirty="0" smtClean="0">
                <a:solidFill>
                  <a:schemeClr val="tx1"/>
                </a:solidFill>
                <a:latin typeface="Times New Roman" pitchFamily="18" charset="0"/>
                <a:cs typeface="Times New Roman" pitchFamily="18" charset="0"/>
              </a:rPr>
              <a:t> </a:t>
            </a:r>
            <a:r>
              <a:rPr lang="sk-SK" sz="6000" b="1" dirty="0" smtClean="0">
                <a:solidFill>
                  <a:schemeClr val="tx1"/>
                </a:solidFill>
                <a:latin typeface="Times New Roman" pitchFamily="18" charset="0"/>
                <a:cs typeface="Times New Roman" pitchFamily="18" charset="0"/>
              </a:rPr>
              <a:t>hazards</a:t>
            </a:r>
            <a:r>
              <a:rPr lang="sk-SK" sz="6000" b="1" dirty="0" smtClean="0">
                <a:solidFill>
                  <a:schemeClr val="tx1"/>
                </a:solidFill>
                <a:latin typeface="Times New Roman" pitchFamily="18" charset="0"/>
                <a:cs typeface="Times New Roman" pitchFamily="18" charset="0"/>
              </a:rPr>
              <a:t> in </a:t>
            </a:r>
            <a:r>
              <a:rPr lang="sk-SK" sz="6000" b="1" dirty="0" smtClean="0">
                <a:solidFill>
                  <a:schemeClr val="tx1"/>
                </a:solidFill>
                <a:latin typeface="Times New Roman" pitchFamily="18" charset="0"/>
                <a:cs typeface="Times New Roman" pitchFamily="18" charset="0"/>
              </a:rPr>
              <a:t>food</a:t>
            </a:r>
            <a:r>
              <a:rPr lang="sk-SK" sz="6000" b="1" dirty="0" smtClean="0">
                <a:solidFill>
                  <a:schemeClr val="tx1"/>
                </a:solidFill>
                <a:latin typeface="Times New Roman" pitchFamily="18" charset="0"/>
                <a:cs typeface="Times New Roman" pitchFamily="18" charset="0"/>
              </a:rPr>
              <a:t> </a:t>
            </a:r>
            <a:r>
              <a:rPr lang="sk-SK" sz="6000" b="1" dirty="0" smtClean="0">
                <a:solidFill>
                  <a:schemeClr val="tx1"/>
                </a:solidFill>
                <a:latin typeface="Times New Roman" pitchFamily="18" charset="0"/>
                <a:cs typeface="Times New Roman" pitchFamily="18" charset="0"/>
              </a:rPr>
              <a:t>production</a:t>
            </a:r>
            <a:r>
              <a:rPr lang="sk-SK" dirty="0">
                <a:solidFill>
                  <a:srgbClr val="FFFF00"/>
                </a:solidFill>
                <a:latin typeface="Times New Roman" pitchFamily="18" charset="0"/>
                <a:cs typeface="Times New Roman" pitchFamily="18" charset="0"/>
              </a:rPr>
              <a:t/>
            </a:r>
            <a:br>
              <a:rPr lang="sk-SK" dirty="0">
                <a:solidFill>
                  <a:srgbClr val="FFFF00"/>
                </a:solidFill>
                <a:latin typeface="Times New Roman" pitchFamily="18" charset="0"/>
                <a:cs typeface="Times New Roman" pitchFamily="18" charset="0"/>
              </a:rPr>
            </a:br>
            <a:endParaRPr lang="sk-SK" dirty="0">
              <a:solidFill>
                <a:srgbClr val="FFFF00"/>
              </a:solidFill>
              <a:latin typeface="Times New Roman" pitchFamily="18" charset="0"/>
              <a:cs typeface="Times New Roman" pitchFamily="18" charset="0"/>
            </a:endParaRPr>
          </a:p>
        </p:txBody>
      </p:sp>
      <p:sp>
        <p:nvSpPr>
          <p:cNvPr id="3" name="Podnadpis 2"/>
          <p:cNvSpPr>
            <a:spLocks noGrp="1"/>
          </p:cNvSpPr>
          <p:nvPr>
            <p:ph type="subTitle" idx="1"/>
          </p:nvPr>
        </p:nvSpPr>
        <p:spPr>
          <a:xfrm>
            <a:off x="827584" y="4365104"/>
            <a:ext cx="7143800" cy="1571636"/>
          </a:xfrm>
        </p:spPr>
        <p:txBody>
          <a:bodyPr>
            <a:normAutofit fontScale="92500" lnSpcReduction="20000"/>
          </a:bodyPr>
          <a:lstStyle/>
          <a:p>
            <a:pPr algn="ctr"/>
            <a:r>
              <a:rPr lang="en-US" b="1" dirty="0" smtClean="0">
                <a:solidFill>
                  <a:srgbClr val="983A4E"/>
                </a:solidFill>
                <a:latin typeface="Times New Roman" pitchFamily="18" charset="0"/>
                <a:cs typeface="Times New Roman" pitchFamily="18" charset="0"/>
              </a:rPr>
              <a:t>ASSOC. PROF. ING. MIROSLAVA KAČÁNIOVÁ, PHD., </a:t>
            </a:r>
            <a:endParaRPr lang="sk-SK" b="1" dirty="0" smtClean="0">
              <a:solidFill>
                <a:srgbClr val="983A4E"/>
              </a:solidFill>
              <a:latin typeface="Times New Roman" pitchFamily="18" charset="0"/>
              <a:cs typeface="Times New Roman" pitchFamily="18" charset="0"/>
            </a:endParaRPr>
          </a:p>
          <a:p>
            <a:pPr algn="ctr"/>
            <a:r>
              <a:rPr lang="en-US" b="1" dirty="0" smtClean="0">
                <a:solidFill>
                  <a:srgbClr val="983A4E"/>
                </a:solidFill>
                <a:latin typeface="Times New Roman" pitchFamily="18" charset="0"/>
                <a:cs typeface="Times New Roman" pitchFamily="18" charset="0"/>
              </a:rPr>
              <a:t>Department </a:t>
            </a:r>
            <a:r>
              <a:rPr lang="en-US" b="1" dirty="0">
                <a:solidFill>
                  <a:srgbClr val="983A4E"/>
                </a:solidFill>
                <a:latin typeface="Times New Roman" pitchFamily="18" charset="0"/>
                <a:cs typeface="Times New Roman" pitchFamily="18" charset="0"/>
              </a:rPr>
              <a:t>of Microbiology, </a:t>
            </a:r>
            <a:endParaRPr lang="sk-SK" b="1" dirty="0" smtClean="0">
              <a:solidFill>
                <a:srgbClr val="983A4E"/>
              </a:solidFill>
              <a:latin typeface="Times New Roman" pitchFamily="18" charset="0"/>
              <a:cs typeface="Times New Roman" pitchFamily="18" charset="0"/>
            </a:endParaRPr>
          </a:p>
          <a:p>
            <a:pPr algn="ctr"/>
            <a:r>
              <a:rPr lang="en-US" b="1" dirty="0" smtClean="0">
                <a:solidFill>
                  <a:srgbClr val="983A4E"/>
                </a:solidFill>
                <a:latin typeface="Times New Roman" pitchFamily="18" charset="0"/>
                <a:cs typeface="Times New Roman" pitchFamily="18" charset="0"/>
              </a:rPr>
              <a:t>Faculty </a:t>
            </a:r>
            <a:r>
              <a:rPr lang="en-US" b="1" dirty="0">
                <a:solidFill>
                  <a:srgbClr val="983A4E"/>
                </a:solidFill>
                <a:latin typeface="Times New Roman" pitchFamily="18" charset="0"/>
                <a:cs typeface="Times New Roman" pitchFamily="18" charset="0"/>
              </a:rPr>
              <a:t>of Biotechnology and Food Sciences, </a:t>
            </a:r>
            <a:endParaRPr lang="sk-SK" b="1" dirty="0" smtClean="0">
              <a:solidFill>
                <a:srgbClr val="983A4E"/>
              </a:solidFill>
              <a:latin typeface="Times New Roman" pitchFamily="18" charset="0"/>
              <a:cs typeface="Times New Roman" pitchFamily="18" charset="0"/>
            </a:endParaRPr>
          </a:p>
          <a:p>
            <a:pPr algn="ctr"/>
            <a:r>
              <a:rPr lang="en-US" b="1" dirty="0" smtClean="0">
                <a:solidFill>
                  <a:srgbClr val="983A4E"/>
                </a:solidFill>
                <a:latin typeface="Times New Roman" pitchFamily="18" charset="0"/>
                <a:cs typeface="Times New Roman" pitchFamily="18" charset="0"/>
              </a:rPr>
              <a:t>Slovak </a:t>
            </a:r>
            <a:r>
              <a:rPr lang="en-US" b="1" dirty="0">
                <a:solidFill>
                  <a:srgbClr val="983A4E"/>
                </a:solidFill>
                <a:latin typeface="Times New Roman" pitchFamily="18" charset="0"/>
                <a:cs typeface="Times New Roman" pitchFamily="18" charset="0"/>
              </a:rPr>
              <a:t>University of Agriculture</a:t>
            </a:r>
            <a:r>
              <a:rPr lang="sk-SK" b="1" dirty="0">
                <a:solidFill>
                  <a:srgbClr val="983A4E"/>
                </a:solidFill>
                <a:latin typeface="Times New Roman" pitchFamily="18" charset="0"/>
                <a:cs typeface="Times New Roman" pitchFamily="18" charset="0"/>
              </a:rPr>
              <a:t> in Nitra, Slovakia</a:t>
            </a:r>
            <a:endParaRPr lang="sk-SK" dirty="0">
              <a:solidFill>
                <a:srgbClr val="983A4E"/>
              </a:solidFill>
              <a:latin typeface="Times New Roman" pitchFamily="18" charset="0"/>
              <a:cs typeface="Times New Roman" pitchFamily="18" charset="0"/>
            </a:endParaRPr>
          </a:p>
          <a:p>
            <a:endParaRPr lang="sk-SK" dirty="0">
              <a:solidFill>
                <a:srgbClr val="983A4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VTEC O157:H7</a:t>
            </a:r>
            <a:r>
              <a:rPr lang="sk-SK" dirty="0">
                <a:latin typeface="Times New Roman" pitchFamily="18" charset="0"/>
                <a:cs typeface="Times New Roman" pitchFamily="18" charset="0"/>
              </a:rPr>
              <a:t/>
            </a:r>
            <a:br>
              <a:rPr lang="sk-SK" dirty="0">
                <a:latin typeface="Times New Roman" pitchFamily="18" charset="0"/>
                <a:cs typeface="Times New Roman" pitchFamily="18" charset="0"/>
              </a:rPr>
            </a:b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a:xfrm>
            <a:off x="1047288" y="1340768"/>
            <a:ext cx="7125112" cy="3061799"/>
          </a:xfrm>
        </p:spPr>
        <p:txBody>
          <a:bodyPr/>
          <a:lstStyle/>
          <a:p>
            <a:pPr marL="0" algn="just">
              <a:buNone/>
            </a:pPr>
            <a:r>
              <a:rPr lang="en-US" b="1" dirty="0">
                <a:latin typeface="Times New Roman" pitchFamily="18" charset="0"/>
                <a:cs typeface="Times New Roman" pitchFamily="18" charset="0"/>
              </a:rPr>
              <a:t>This denotes </a:t>
            </a:r>
            <a:r>
              <a:rPr lang="en-US" b="1" dirty="0">
                <a:latin typeface="Times New Roman" pitchFamily="18" charset="0"/>
                <a:cs typeface="Times New Roman" pitchFamily="18" charset="0"/>
              </a:rPr>
              <a:t>verotoxin</a:t>
            </a:r>
            <a:r>
              <a:rPr lang="en-US" b="1" dirty="0">
                <a:latin typeface="Times New Roman" pitchFamily="18" charset="0"/>
                <a:cs typeface="Times New Roman" pitchFamily="18" charset="0"/>
              </a:rPr>
              <a:t>-producing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of the O157 </a:t>
            </a:r>
            <a:r>
              <a:rPr lang="en-US" b="1" dirty="0">
                <a:latin typeface="Times New Roman" pitchFamily="18" charset="0"/>
                <a:cs typeface="Times New Roman" pitchFamily="18" charset="0"/>
              </a:rPr>
              <a:t>serogroup</a:t>
            </a:r>
            <a:r>
              <a:rPr lang="en-US" b="1" dirty="0">
                <a:latin typeface="Times New Roman" pitchFamily="18" charset="0"/>
                <a:cs typeface="Times New Roman" pitchFamily="18" charset="0"/>
              </a:rPr>
              <a:t> and of H (</a:t>
            </a:r>
            <a:r>
              <a:rPr lang="en-US" b="1" dirty="0">
                <a:latin typeface="Times New Roman" pitchFamily="18" charset="0"/>
                <a:cs typeface="Times New Roman" pitchFamily="18" charset="0"/>
              </a:rPr>
              <a:t>flagellar</a:t>
            </a:r>
            <a:r>
              <a:rPr lang="en-US" b="1" dirty="0">
                <a:latin typeface="Times New Roman" pitchFamily="18" charset="0"/>
                <a:cs typeface="Times New Roman" pitchFamily="18" charset="0"/>
              </a:rPr>
              <a:t>) 7 </a:t>
            </a:r>
            <a:r>
              <a:rPr lang="en-US" b="1" dirty="0">
                <a:latin typeface="Times New Roman" pitchFamily="18" charset="0"/>
                <a:cs typeface="Times New Roman" pitchFamily="18" charset="0"/>
              </a:rPr>
              <a:t>serovar</a:t>
            </a:r>
            <a:r>
              <a:rPr lang="en-US" b="1" dirty="0">
                <a:latin typeface="Times New Roman" pitchFamily="18" charset="0"/>
                <a:cs typeface="Times New Roman" pitchFamily="18" charset="0"/>
              </a:rPr>
              <a:t>. The term VTEC O157:H7 is imprecise from a food safety perspective as it does </a:t>
            </a:r>
            <a:r>
              <a:rPr lang="en-US" b="1" dirty="0" smtClean="0">
                <a:latin typeface="Times New Roman" pitchFamily="18" charset="0"/>
                <a:cs typeface="Times New Roman" pitchFamily="18" charset="0"/>
              </a:rPr>
              <a:t>not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indicate </a:t>
            </a:r>
            <a:r>
              <a:rPr lang="en-US" b="1" dirty="0">
                <a:latin typeface="Times New Roman" pitchFamily="18" charset="0"/>
                <a:cs typeface="Times New Roman" pitchFamily="18" charset="0"/>
              </a:rPr>
              <a:t>whether the strains produce other virulence factors (apart from </a:t>
            </a:r>
            <a:r>
              <a:rPr lang="en-US" b="1" dirty="0">
                <a:latin typeface="Times New Roman" pitchFamily="18" charset="0"/>
                <a:cs typeface="Times New Roman" pitchFamily="18" charset="0"/>
              </a:rPr>
              <a:t>verotoxin</a:t>
            </a:r>
            <a:r>
              <a:rPr lang="en-US" b="1" dirty="0">
                <a:latin typeface="Times New Roman" pitchFamily="18" charset="0"/>
                <a:cs typeface="Times New Roman" pitchFamily="18" charset="0"/>
              </a:rPr>
              <a:t>) necessary for causing </a:t>
            </a:r>
            <a:r>
              <a:rPr lang="en-US" b="1" dirty="0">
                <a:latin typeface="Times New Roman" pitchFamily="18" charset="0"/>
                <a:cs typeface="Times New Roman" pitchFamily="18" charset="0"/>
              </a:rPr>
              <a:t>foodborne</a:t>
            </a:r>
            <a:r>
              <a:rPr lang="en-US" b="1" dirty="0">
                <a:latin typeface="Times New Roman" pitchFamily="18" charset="0"/>
                <a:cs typeface="Times New Roman" pitchFamily="18" charset="0"/>
              </a:rPr>
              <a:t> illness.</a:t>
            </a:r>
            <a:endParaRPr lang="sk-SK" b="1" dirty="0">
              <a:latin typeface="Times New Roman" pitchFamily="18" charset="0"/>
              <a:cs typeface="Times New Roman" pitchFamily="18" charset="0"/>
            </a:endParaRPr>
          </a:p>
          <a:p>
            <a:endParaRPr lang="sk-SK"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24128" y="3573016"/>
            <a:ext cx="2016224" cy="2621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STEC</a:t>
            </a:r>
            <a:r>
              <a:rPr lang="sk-SK" dirty="0">
                <a:latin typeface="Times New Roman" pitchFamily="18" charset="0"/>
                <a:cs typeface="Times New Roman" pitchFamily="18" charset="0"/>
              </a:rPr>
              <a:t/>
            </a:r>
            <a:br>
              <a:rPr lang="sk-SK" dirty="0">
                <a:latin typeface="Times New Roman" pitchFamily="18" charset="0"/>
                <a:cs typeface="Times New Roman" pitchFamily="18" charset="0"/>
              </a:rPr>
            </a:b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a:xfrm>
            <a:off x="1009443" y="1052736"/>
            <a:ext cx="7125112" cy="4051437"/>
          </a:xfrm>
        </p:spPr>
        <p:txBody>
          <a:bodyPr>
            <a:normAutofit/>
          </a:bodyPr>
          <a:lstStyle/>
          <a:p>
            <a:pPr marL="0" algn="just">
              <a:buNone/>
            </a:pPr>
            <a:r>
              <a:rPr lang="en-US" b="1" dirty="0">
                <a:latin typeface="Times New Roman" pitchFamily="18" charset="0"/>
                <a:cs typeface="Times New Roman" pitchFamily="18" charset="0"/>
              </a:rPr>
              <a:t>In United States of America, most commonly, the </a:t>
            </a:r>
            <a:r>
              <a:rPr lang="en-US" b="1" dirty="0">
                <a:latin typeface="Times New Roman" pitchFamily="18" charset="0"/>
                <a:cs typeface="Times New Roman" pitchFamily="18" charset="0"/>
              </a:rPr>
              <a:t>cytotoxin</a:t>
            </a:r>
            <a:r>
              <a:rPr lang="en-US" b="1" dirty="0">
                <a:latin typeface="Times New Roman" pitchFamily="18" charset="0"/>
                <a:cs typeface="Times New Roman" pitchFamily="18" charset="0"/>
              </a:rPr>
              <a:t> produced by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O157 </a:t>
            </a:r>
            <a:r>
              <a:rPr lang="en-US" b="1" dirty="0" smtClean="0">
                <a:latin typeface="Times New Roman" pitchFamily="18" charset="0"/>
                <a:cs typeface="Times New Roman" pitchFamily="18" charset="0"/>
              </a:rPr>
              <a:t>has</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been </a:t>
            </a:r>
            <a:r>
              <a:rPr lang="en-US" b="1" dirty="0">
                <a:latin typeface="Times New Roman" pitchFamily="18" charset="0"/>
                <a:cs typeface="Times New Roman" pitchFamily="18" charset="0"/>
              </a:rPr>
              <a:t>called Shiga toxin (</a:t>
            </a:r>
            <a:r>
              <a:rPr lang="en-US" b="1" dirty="0">
                <a:latin typeface="Times New Roman" pitchFamily="18" charset="0"/>
                <a:cs typeface="Times New Roman" pitchFamily="18" charset="0"/>
              </a:rPr>
              <a:t>Stx</a:t>
            </a:r>
            <a:r>
              <a:rPr lang="en-US" b="1" dirty="0">
                <a:latin typeface="Times New Roman" pitchFamily="18" charset="0"/>
                <a:cs typeface="Times New Roman" pitchFamily="18" charset="0"/>
              </a:rPr>
              <a:t>). Hence, a group of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producing Shiga toxin has </a:t>
            </a:r>
            <a:r>
              <a:rPr lang="en-US" b="1" dirty="0" smtClean="0">
                <a:latin typeface="Times New Roman" pitchFamily="18" charset="0"/>
                <a:cs typeface="Times New Roman" pitchFamily="18" charset="0"/>
              </a:rPr>
              <a:t>been</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called </a:t>
            </a:r>
            <a:r>
              <a:rPr lang="en-US" b="1" dirty="0">
                <a:latin typeface="Times New Roman" pitchFamily="18" charset="0"/>
                <a:cs typeface="Times New Roman" pitchFamily="18" charset="0"/>
              </a:rPr>
              <a:t>Shiga-</a:t>
            </a:r>
            <a:r>
              <a:rPr lang="en-US" b="1" dirty="0">
                <a:latin typeface="Times New Roman" pitchFamily="18" charset="0"/>
                <a:cs typeface="Times New Roman" pitchFamily="18" charset="0"/>
              </a:rPr>
              <a:t>toxigenic</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(STEC; including O157). However, for the same reasons </a:t>
            </a:r>
            <a:r>
              <a:rPr lang="en-US" b="1" dirty="0" smtClean="0">
                <a:latin typeface="Times New Roman" pitchFamily="18" charset="0"/>
                <a:cs typeface="Times New Roman" pitchFamily="18" charset="0"/>
              </a:rPr>
              <a:t>as</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indicated </a:t>
            </a:r>
            <a:r>
              <a:rPr lang="en-US" b="1" dirty="0">
                <a:latin typeface="Times New Roman" pitchFamily="18" charset="0"/>
                <a:cs typeface="Times New Roman" pitchFamily="18" charset="0"/>
              </a:rPr>
              <a:t>for the term VTEC above, the use of term STEC to denote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O157 </a:t>
            </a:r>
            <a:r>
              <a:rPr lang="en-US" b="1" dirty="0" smtClean="0">
                <a:latin typeface="Times New Roman" pitchFamily="18" charset="0"/>
                <a:cs typeface="Times New Roman" pitchFamily="18" charset="0"/>
              </a:rPr>
              <a:t>causing</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foodborne</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infections is imprecise from a food safety perspective. Furthermore, </a:t>
            </a:r>
            <a:r>
              <a:rPr lang="en-US" b="1" dirty="0" smtClean="0">
                <a:latin typeface="Times New Roman" pitchFamily="18" charset="0"/>
                <a:cs typeface="Times New Roman" pitchFamily="18" charset="0"/>
              </a:rPr>
              <a:t>STEC</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includes </a:t>
            </a:r>
            <a:r>
              <a:rPr lang="en-US" b="1" dirty="0">
                <a:latin typeface="Times New Roman" pitchFamily="18" charset="0"/>
                <a:cs typeface="Times New Roman" pitchFamily="18" charset="0"/>
              </a:rPr>
              <a:t>not only O157 but also some other non-O157 serotypes that cause illness.</a:t>
            </a:r>
            <a:endParaRPr lang="sk-SK" b="1" dirty="0">
              <a:latin typeface="Times New Roman" pitchFamily="18" charset="0"/>
              <a:cs typeface="Times New Roman" pitchFamily="18" charset="0"/>
            </a:endParaRPr>
          </a:p>
          <a:p>
            <a:endParaRPr lang="sk-SK"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latin typeface="Times New Roman" pitchFamily="18" charset="0"/>
                <a:cs typeface="Times New Roman" pitchFamily="18" charset="0"/>
              </a:rPr>
              <a:t>EHEC</a:t>
            </a:r>
            <a:endParaRPr lang="sk-SK" b="1" dirty="0">
              <a:latin typeface="Times New Roman" pitchFamily="18" charset="0"/>
              <a:cs typeface="Times New Roman" pitchFamily="18" charset="0"/>
            </a:endParaRPr>
          </a:p>
        </p:txBody>
      </p:sp>
      <p:sp>
        <p:nvSpPr>
          <p:cNvPr id="3" name="Zástupný symbol pro obsah 2"/>
          <p:cNvSpPr>
            <a:spLocks noGrp="1"/>
          </p:cNvSpPr>
          <p:nvPr>
            <p:ph idx="1"/>
          </p:nvPr>
        </p:nvSpPr>
        <p:spPr/>
        <p:txBody>
          <a:bodyPr>
            <a:normAutofit/>
          </a:bodyPr>
          <a:lstStyle/>
          <a:p>
            <a:pPr marL="0" algn="just">
              <a:buNone/>
            </a:pPr>
            <a:r>
              <a:rPr lang="en-US" b="1" dirty="0">
                <a:latin typeface="Times New Roman" pitchFamily="18" charset="0"/>
                <a:cs typeface="Times New Roman" pitchFamily="18" charset="0"/>
              </a:rPr>
              <a:t>Those VTEC that cause </a:t>
            </a:r>
            <a:r>
              <a:rPr lang="en-US" b="1" dirty="0">
                <a:latin typeface="Times New Roman" pitchFamily="18" charset="0"/>
                <a:cs typeface="Times New Roman" pitchFamily="18" charset="0"/>
              </a:rPr>
              <a:t>enterohaemorrhagic</a:t>
            </a:r>
            <a:r>
              <a:rPr lang="en-US" b="1" dirty="0">
                <a:latin typeface="Times New Roman" pitchFamily="18" charset="0"/>
                <a:cs typeface="Times New Roman" pitchFamily="18" charset="0"/>
              </a:rPr>
              <a:t> colitis (i.e. a subset of VTEC) have been called </a:t>
            </a:r>
            <a:r>
              <a:rPr lang="en-US" b="1" dirty="0">
                <a:latin typeface="Times New Roman" pitchFamily="18" charset="0"/>
                <a:cs typeface="Times New Roman" pitchFamily="18" charset="0"/>
              </a:rPr>
              <a:t>enterohaemorrhagic</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(EHEC; including O157), particularly in the medical domain. </a:t>
            </a:r>
            <a:r>
              <a:rPr lang="en-US" b="1" dirty="0" smtClean="0">
                <a:latin typeface="Times New Roman" pitchFamily="18" charset="0"/>
                <a:cs typeface="Times New Roman" pitchFamily="18" charset="0"/>
              </a:rPr>
              <a:t>In</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addition </a:t>
            </a:r>
            <a:r>
              <a:rPr lang="en-US" b="1" dirty="0">
                <a:latin typeface="Times New Roman" pitchFamily="18" charset="0"/>
                <a:cs typeface="Times New Roman" pitchFamily="18" charset="0"/>
              </a:rPr>
              <a:t>to possessing a particular 60 </a:t>
            </a:r>
            <a:r>
              <a:rPr lang="en-US" b="1" dirty="0">
                <a:latin typeface="Times New Roman" pitchFamily="18" charset="0"/>
                <a:cs typeface="Times New Roman" pitchFamily="18" charset="0"/>
              </a:rPr>
              <a:t>MDa</a:t>
            </a:r>
            <a:r>
              <a:rPr lang="en-US" b="1" dirty="0">
                <a:latin typeface="Times New Roman" pitchFamily="18" charset="0"/>
                <a:cs typeface="Times New Roman" pitchFamily="18" charset="0"/>
              </a:rPr>
              <a:t> plasmid coding for </a:t>
            </a:r>
            <a:r>
              <a:rPr lang="en-US" b="1" dirty="0">
                <a:latin typeface="Times New Roman" pitchFamily="18" charset="0"/>
                <a:cs typeface="Times New Roman" pitchFamily="18" charset="0"/>
              </a:rPr>
              <a:t>verotoxigenicity</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EHEC</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posses </a:t>
            </a:r>
            <a:r>
              <a:rPr lang="en-US" b="1" dirty="0">
                <a:latin typeface="Times New Roman" pitchFamily="18" charset="0"/>
                <a:cs typeface="Times New Roman" pitchFamily="18" charset="0"/>
              </a:rPr>
              <a:t>other necessary virulence factors, such as the A/E factor causing attaching </a:t>
            </a:r>
            <a:r>
              <a:rPr lang="en-US" b="1" dirty="0" smtClean="0">
                <a:latin typeface="Times New Roman" pitchFamily="18" charset="0"/>
                <a:cs typeface="Times New Roman" pitchFamily="18" charset="0"/>
              </a:rPr>
              <a:t>and</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effacing </a:t>
            </a:r>
            <a:r>
              <a:rPr lang="en-US" b="1" dirty="0">
                <a:latin typeface="Times New Roman" pitchFamily="18" charset="0"/>
                <a:cs typeface="Times New Roman" pitchFamily="18" charset="0"/>
              </a:rPr>
              <a:t>lesions on the surface of epithelial cells</a:t>
            </a:r>
            <a:r>
              <a:rPr lang="en-US" b="1" dirty="0" smtClean="0">
                <a:latin typeface="Times New Roman" pitchFamily="18" charset="0"/>
                <a:cs typeface="Times New Roman" pitchFamily="18" charset="0"/>
              </a:rPr>
              <a: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However</a:t>
            </a:r>
            <a:r>
              <a:rPr lang="en-US" b="1" dirty="0">
                <a:latin typeface="Times New Roman" pitchFamily="18" charset="0"/>
                <a:cs typeface="Times New Roman" pitchFamily="18" charset="0"/>
              </a:rPr>
              <a:t>, some EHEC strains do not cause </a:t>
            </a:r>
            <a:r>
              <a:rPr lang="en-US" b="1" dirty="0">
                <a:latin typeface="Times New Roman" pitchFamily="18" charset="0"/>
                <a:cs typeface="Times New Roman" pitchFamily="18" charset="0"/>
              </a:rPr>
              <a:t>enterohaemorrhagic</a:t>
            </a:r>
            <a:r>
              <a:rPr lang="en-US" b="1" dirty="0">
                <a:latin typeface="Times New Roman" pitchFamily="18" charset="0"/>
                <a:cs typeface="Times New Roman" pitchFamily="18" charset="0"/>
              </a:rPr>
              <a:t> colitis as the only </a:t>
            </a:r>
            <a:r>
              <a:rPr lang="en-US" b="1" dirty="0" smtClean="0">
                <a:latin typeface="Times New Roman" pitchFamily="18" charset="0"/>
                <a:cs typeface="Times New Roman" pitchFamily="18" charset="0"/>
              </a:rPr>
              <a:t>clinical</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manifestation </a:t>
            </a:r>
            <a:r>
              <a:rPr lang="en-US" b="1" dirty="0">
                <a:latin typeface="Times New Roman" pitchFamily="18" charset="0"/>
                <a:cs typeface="Times New Roman" pitchFamily="18" charset="0"/>
              </a:rPr>
              <a:t>of the human infection; either instead of, or in addition to, they cause </a:t>
            </a:r>
            <a:r>
              <a:rPr lang="en-US" b="1" dirty="0" smtClean="0">
                <a:latin typeface="Times New Roman" pitchFamily="18" charset="0"/>
                <a:cs typeface="Times New Roman" pitchFamily="18" charset="0"/>
              </a:rPr>
              <a:t>other</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manifestations</a:t>
            </a:r>
            <a:r>
              <a:rPr lang="en-US" b="1" dirty="0">
                <a:latin typeface="Times New Roman" pitchFamily="18" charset="0"/>
                <a:cs typeface="Times New Roman" pitchFamily="18" charset="0"/>
              </a:rPr>
              <a:t>, i.e. HUS or TTP. Therefore, because it inherently relates only to one of </a:t>
            </a:r>
            <a:r>
              <a:rPr lang="en-US" b="1" dirty="0" smtClean="0">
                <a:latin typeface="Times New Roman" pitchFamily="18" charset="0"/>
                <a:cs typeface="Times New Roman" pitchFamily="18" charset="0"/>
              </a:rPr>
              <a:t>the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possible </a:t>
            </a:r>
            <a:r>
              <a:rPr lang="en-US" b="1" dirty="0">
                <a:latin typeface="Times New Roman" pitchFamily="18" charset="0"/>
                <a:cs typeface="Times New Roman" pitchFamily="18" charset="0"/>
              </a:rPr>
              <a:t>clinical manifestations (i.e. HC), the use of the term EHEC to denote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O157causing </a:t>
            </a:r>
            <a:r>
              <a:rPr lang="en-US" b="1" dirty="0">
                <a:latin typeface="Times New Roman" pitchFamily="18" charset="0"/>
                <a:cs typeface="Times New Roman" pitchFamily="18" charset="0"/>
              </a:rPr>
              <a:t>foodborne</a:t>
            </a:r>
            <a:r>
              <a:rPr lang="en-US" b="1" dirty="0">
                <a:latin typeface="Times New Roman" pitchFamily="18" charset="0"/>
                <a:cs typeface="Times New Roman" pitchFamily="18" charset="0"/>
              </a:rPr>
              <a:t> infections is imprecise from a food safety perspective. </a:t>
            </a:r>
            <a:r>
              <a:rPr lang="en-US" b="1" dirty="0" smtClean="0">
                <a:latin typeface="Times New Roman" pitchFamily="18" charset="0"/>
                <a:cs typeface="Times New Roman" pitchFamily="18" charset="0"/>
              </a:rPr>
              <a:t>Further</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more,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EHEC </a:t>
            </a:r>
            <a:r>
              <a:rPr lang="en-US" b="1" dirty="0">
                <a:latin typeface="Times New Roman" pitchFamily="18" charset="0"/>
                <a:cs typeface="Times New Roman" pitchFamily="18" charset="0"/>
              </a:rPr>
              <a:t>includes not only O157 but also some other non-O157 serotypes causing </a:t>
            </a:r>
            <a:r>
              <a:rPr lang="en-US" b="1" dirty="0">
                <a:latin typeface="Times New Roman" pitchFamily="18" charset="0"/>
                <a:cs typeface="Times New Roman" pitchFamily="18" charset="0"/>
              </a:rPr>
              <a:t>foodborne</a:t>
            </a:r>
            <a:r>
              <a:rPr lang="en-US" b="1" dirty="0">
                <a:latin typeface="Times New Roman" pitchFamily="18" charset="0"/>
                <a:cs typeface="Times New Roman" pitchFamily="18" charset="0"/>
              </a:rPr>
              <a:t> illness.</a:t>
            </a:r>
            <a:endParaRPr lang="sk-SK" b="1" dirty="0">
              <a:latin typeface="Times New Roman" pitchFamily="18" charset="0"/>
              <a:cs typeface="Times New Roman" pitchFamily="18" charset="0"/>
            </a:endParaRPr>
          </a:p>
          <a:p>
            <a:endParaRPr lang="sk-S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latin typeface="Times New Roman" pitchFamily="18" charset="0"/>
                <a:cs typeface="Times New Roman" pitchFamily="18" charset="0"/>
              </a:rPr>
              <a:t>HP-VTEC</a:t>
            </a: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p:txBody>
          <a:bodyPr>
            <a:normAutofit/>
          </a:bodyPr>
          <a:lstStyle/>
          <a:p>
            <a:pPr marL="0" algn="just">
              <a:buNone/>
            </a:pPr>
            <a:r>
              <a:rPr lang="en-US" b="1" dirty="0">
                <a:latin typeface="Times New Roman" pitchFamily="18" charset="0"/>
                <a:cs typeface="Times New Roman" pitchFamily="18" charset="0"/>
              </a:rPr>
              <a:t>More recently, the use of the term Human pathogenic </a:t>
            </a:r>
            <a:r>
              <a:rPr lang="en-US" b="1" dirty="0">
                <a:latin typeface="Times New Roman" pitchFamily="18" charset="0"/>
                <a:cs typeface="Times New Roman" pitchFamily="18" charset="0"/>
              </a:rPr>
              <a:t>verotoxigenic</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(HP-VTEC; including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O157) has been proposed (EU, 2003) in an attempt to cover both </a:t>
            </a:r>
            <a:r>
              <a:rPr lang="en-US" b="1" dirty="0" smtClean="0">
                <a:latin typeface="Times New Roman" pitchFamily="18" charset="0"/>
                <a:cs typeface="Times New Roman" pitchFamily="18" charset="0"/>
              </a:rPr>
              <a:t>key</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aspects</a:t>
            </a:r>
            <a:r>
              <a:rPr lang="en-US" b="1" dirty="0">
                <a:latin typeface="Times New Roman" pitchFamily="18" charset="0"/>
                <a:cs typeface="Times New Roman" pitchFamily="18" charset="0"/>
              </a:rPr>
              <a:t>, namely the ability to cause illness of ‘any’ clinical manifestation in humans, and the ability to produce </a:t>
            </a:r>
            <a:r>
              <a:rPr lang="en-US" b="1" dirty="0">
                <a:latin typeface="Times New Roman" pitchFamily="18" charset="0"/>
                <a:cs typeface="Times New Roman" pitchFamily="18" charset="0"/>
              </a:rPr>
              <a:t>verotoxin</a:t>
            </a:r>
            <a:r>
              <a:rPr lang="en-US" b="1" dirty="0">
                <a:latin typeface="Times New Roman" pitchFamily="18" charset="0"/>
                <a:cs typeface="Times New Roman" pitchFamily="18" charset="0"/>
              </a:rPr>
              <a:t>. However, the use of the term HP-VTEC has not yet been widely adopted, and also HP-VTEC includes not only O157 but also some other non-O157 serotypes causing </a:t>
            </a:r>
            <a:r>
              <a:rPr lang="en-US" b="1" dirty="0">
                <a:latin typeface="Times New Roman" pitchFamily="18" charset="0"/>
                <a:cs typeface="Times New Roman" pitchFamily="18" charset="0"/>
              </a:rPr>
              <a:t>foodborne</a:t>
            </a:r>
            <a:r>
              <a:rPr lang="en-US" b="1" dirty="0">
                <a:latin typeface="Times New Roman" pitchFamily="18" charset="0"/>
                <a:cs typeface="Times New Roman" pitchFamily="18" charset="0"/>
              </a:rPr>
              <a:t> illness.</a:t>
            </a:r>
            <a:endParaRPr lang="sk-SK" b="1" dirty="0">
              <a:latin typeface="Times New Roman" pitchFamily="18" charset="0"/>
              <a:cs typeface="Times New Roman" pitchFamily="18" charset="0"/>
            </a:endParaRPr>
          </a:p>
          <a:p>
            <a:endParaRPr lang="sk-S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142984"/>
            <a:ext cx="8658196" cy="357182"/>
          </a:xfrm>
        </p:spPr>
        <p:txBody>
          <a:bodyPr>
            <a:normAutofit fontScale="90000"/>
          </a:bodyPr>
          <a:lstStyle/>
          <a:p>
            <a:r>
              <a:rPr lang="sk-SK" b="1" i="1" dirty="0" smtClean="0"/>
              <a:t>      </a:t>
            </a:r>
            <a:r>
              <a:rPr lang="en-US" b="1" i="1" dirty="0" smtClean="0">
                <a:latin typeface="Times New Roman" pitchFamily="18" charset="0"/>
                <a:cs typeface="Times New Roman" pitchFamily="18" charset="0"/>
              </a:rPr>
              <a:t>Campylobacter</a:t>
            </a:r>
            <a:r>
              <a:rPr lang="sk-SK" b="1" dirty="0">
                <a:latin typeface="Times New Roman" pitchFamily="18" charset="0"/>
                <a:cs typeface="Times New Roman" pitchFamily="18" charset="0"/>
              </a:rPr>
              <a:t/>
            </a:r>
            <a:br>
              <a:rPr lang="sk-SK" b="1" dirty="0">
                <a:latin typeface="Times New Roman" pitchFamily="18" charset="0"/>
                <a:cs typeface="Times New Roman" pitchFamily="18" charset="0"/>
              </a:rPr>
            </a:br>
            <a:r>
              <a:rPr lang="en-US" b="1" i="1" dirty="0"/>
              <a:t> </a:t>
            </a:r>
            <a:r>
              <a:rPr lang="sk-SK" dirty="0"/>
              <a:t/>
            </a:r>
            <a:br>
              <a:rPr lang="sk-SK" dirty="0"/>
            </a:br>
            <a:endParaRPr lang="sk-SK" dirty="0"/>
          </a:p>
        </p:txBody>
      </p:sp>
      <p:sp>
        <p:nvSpPr>
          <p:cNvPr id="3" name="Zástupný symbol pro obsah 2"/>
          <p:cNvSpPr>
            <a:spLocks noGrp="1"/>
          </p:cNvSpPr>
          <p:nvPr>
            <p:ph idx="1"/>
          </p:nvPr>
        </p:nvSpPr>
        <p:spPr>
          <a:xfrm>
            <a:off x="683568" y="908720"/>
            <a:ext cx="7632848" cy="4435671"/>
          </a:xfrm>
        </p:spPr>
        <p:txBody>
          <a:bodyPr>
            <a:normAutofit/>
          </a:bodyPr>
          <a:lstStyle/>
          <a:p>
            <a:pPr marL="0" indent="0" algn="just">
              <a:buNone/>
            </a:pPr>
            <a:r>
              <a:rPr lang="en-US" b="1" dirty="0">
                <a:latin typeface="Times New Roman" pitchFamily="18" charset="0"/>
                <a:cs typeface="Times New Roman" pitchFamily="18" charset="0"/>
              </a:rPr>
              <a:t>The genus </a:t>
            </a:r>
            <a:r>
              <a:rPr lang="en-US" b="1" i="1" dirty="0">
                <a:latin typeface="Times New Roman" pitchFamily="18" charset="0"/>
                <a:cs typeface="Times New Roman" pitchFamily="18" charset="0"/>
              </a:rPr>
              <a:t>Campylobacter </a:t>
            </a:r>
            <a:r>
              <a:rPr lang="en-US" b="1" dirty="0">
                <a:latin typeface="Times New Roman" pitchFamily="18" charset="0"/>
                <a:cs typeface="Times New Roman" pitchFamily="18" charset="0"/>
              </a:rPr>
              <a:t>currently comprises 23 species (2009) and this number is constantly increasing due to the identification of new species. Members of the genus are typically Gram-negative, non-spore-forming, S-shaped or spiral shaped bacteria. They are </a:t>
            </a:r>
            <a:r>
              <a:rPr lang="en-US" b="1" dirty="0">
                <a:latin typeface="Times New Roman" pitchFamily="18" charset="0"/>
                <a:cs typeface="Times New Roman" pitchFamily="18" charset="0"/>
              </a:rPr>
              <a:t>microaerophilic</a:t>
            </a:r>
            <a:r>
              <a:rPr lang="en-US" b="1" dirty="0">
                <a:latin typeface="Times New Roman" pitchFamily="18" charset="0"/>
                <a:cs typeface="Times New Roman" pitchFamily="18" charset="0"/>
              </a:rPr>
              <a:t>, but some can </a:t>
            </a:r>
            <a:r>
              <a:rPr lang="en-US" b="1" dirty="0" smtClean="0">
                <a:latin typeface="Times New Roman" pitchFamily="18" charset="0"/>
                <a:cs typeface="Times New Roman" pitchFamily="18" charset="0"/>
              </a:rPr>
              <a:t>also</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grow </a:t>
            </a:r>
            <a:r>
              <a:rPr lang="en-US" b="1" dirty="0">
                <a:latin typeface="Times New Roman" pitchFamily="18" charset="0"/>
                <a:cs typeface="Times New Roman" pitchFamily="18" charset="0"/>
              </a:rPr>
              <a:t>aerobically or </a:t>
            </a:r>
            <a:r>
              <a:rPr lang="en-US" b="1" dirty="0">
                <a:latin typeface="Times New Roman" pitchFamily="18" charset="0"/>
                <a:cs typeface="Times New Roman" pitchFamily="18" charset="0"/>
              </a:rPr>
              <a:t>anaerobically</a:t>
            </a:r>
            <a:r>
              <a:rPr lang="en-US" b="1" dirty="0">
                <a:latin typeface="Times New Roman" pitchFamily="18" charset="0"/>
                <a:cs typeface="Times New Roman" pitchFamily="18" charset="0"/>
              </a:rPr>
              <a:t>. </a:t>
            </a:r>
            <a:r>
              <a:rPr lang="en-US" b="1" dirty="0">
                <a:latin typeface="Times New Roman" pitchFamily="18" charset="0"/>
                <a:cs typeface="Times New Roman" pitchFamily="18" charset="0"/>
              </a:rPr>
              <a:t>Thermophilic</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Campylobacter </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jejuni</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C. coli</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lari</a:t>
            </a:r>
            <a:r>
              <a:rPr lang="en-US" b="1" i="1" dirty="0">
                <a:latin typeface="Times New Roman" pitchFamily="18" charset="0"/>
                <a:cs typeface="Times New Roman" pitchFamily="18" charset="0"/>
              </a:rPr>
              <a:t>, </a:t>
            </a:r>
            <a:r>
              <a:rPr lang="en-US" b="1" i="1" dirty="0">
                <a:latin typeface="Times New Roman" pitchFamily="18" charset="0"/>
                <a:cs typeface="Times New Roman" pitchFamily="18" charset="0"/>
              </a:rPr>
              <a:t>C.upsaliensis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and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helveticus</a:t>
            </a:r>
            <a:r>
              <a:rPr lang="en-US" b="1" dirty="0">
                <a:latin typeface="Times New Roman" pitchFamily="18" charset="0"/>
                <a:cs typeface="Times New Roman" pitchFamily="18" charset="0"/>
              </a:rPr>
              <a:t>) do not grow below 30°C and have an optimal growth temperature at42°C. </a:t>
            </a:r>
            <a:r>
              <a:rPr lang="en-US" b="1" i="1" dirty="0">
                <a:latin typeface="Times New Roman" pitchFamily="18" charset="0"/>
                <a:cs typeface="Times New Roman" pitchFamily="18" charset="0"/>
              </a:rPr>
              <a:t>Campylobacter </a:t>
            </a:r>
            <a:r>
              <a:rPr lang="en-US" b="1" dirty="0">
                <a:latin typeface="Times New Roman" pitchFamily="18" charset="0"/>
                <a:cs typeface="Times New Roman" pitchFamily="18" charset="0"/>
              </a:rPr>
              <a:t>is sensitive to many external physical conditions as low water activity, heat, UV light and salt. </a:t>
            </a:r>
            <a:r>
              <a:rPr lang="sk-SK" b="1" dirty="0" smtClean="0">
                <a:latin typeface="Times New Roman" pitchFamily="18" charset="0"/>
                <a:cs typeface="Times New Roman" pitchFamily="18" charset="0"/>
              </a:rPr>
              <a:t> </a:t>
            </a:r>
            <a:endParaRPr lang="sk-SK"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84168" y="4499903"/>
            <a:ext cx="1688976" cy="1688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2910" y="675724"/>
            <a:ext cx="7491645" cy="924475"/>
          </a:xfrm>
        </p:spPr>
        <p:txBody>
          <a:bodyPr>
            <a:normAutofit fontScale="90000"/>
          </a:bodyPr>
          <a:lstStyle/>
          <a:p>
            <a:r>
              <a:rPr lang="en-US" b="1" dirty="0">
                <a:latin typeface="Times New Roman" pitchFamily="18" charset="0"/>
                <a:cs typeface="Times New Roman" pitchFamily="18" charset="0"/>
              </a:rPr>
              <a:t>Treatment of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jejuni</a:t>
            </a:r>
            <a:r>
              <a:rPr lang="en-US" b="1" dirty="0">
                <a:latin typeface="Times New Roman" pitchFamily="18" charset="0"/>
                <a:cs typeface="Times New Roman" pitchFamily="18" charset="0"/>
              </a:rPr>
              <a:t> Infections</a:t>
            </a:r>
            <a:r>
              <a:rPr lang="sk-SK" dirty="0"/>
              <a:t/>
            </a:r>
            <a:br>
              <a:rPr lang="sk-SK" dirty="0"/>
            </a:br>
            <a:endParaRPr lang="sk-SK" dirty="0"/>
          </a:p>
        </p:txBody>
      </p:sp>
      <p:sp>
        <p:nvSpPr>
          <p:cNvPr id="3" name="Zástupný symbol pro obsah 2"/>
          <p:cNvSpPr>
            <a:spLocks noGrp="1"/>
          </p:cNvSpPr>
          <p:nvPr>
            <p:ph idx="1"/>
          </p:nvPr>
        </p:nvSpPr>
        <p:spPr>
          <a:xfrm>
            <a:off x="899592" y="1412777"/>
            <a:ext cx="7234963" cy="4446022"/>
          </a:xfrm>
        </p:spPr>
        <p:txBody>
          <a:bodyPr>
            <a:normAutofit/>
          </a:bodyPr>
          <a:lstStyle/>
          <a:p>
            <a:pPr marL="0" algn="just">
              <a:buNone/>
            </a:pPr>
            <a:r>
              <a:rPr lang="en-US" b="1" dirty="0">
                <a:latin typeface="Times New Roman" pitchFamily="18" charset="0"/>
                <a:cs typeface="Times New Roman" pitchFamily="18" charset="0"/>
              </a:rPr>
              <a:t>Supportive measures, particularly fluid and electrolyte replacement, are the principal therapies for most patients with </a:t>
            </a:r>
            <a:r>
              <a:rPr lang="en-US" b="1" dirty="0">
                <a:latin typeface="Times New Roman" pitchFamily="18" charset="0"/>
                <a:cs typeface="Times New Roman" pitchFamily="18" charset="0"/>
              </a:rPr>
              <a:t>campylobacteriosis</a:t>
            </a:r>
            <a:r>
              <a:rPr lang="en-US" b="1" dirty="0">
                <a:latin typeface="Times New Roman" pitchFamily="18" charset="0"/>
                <a:cs typeface="Times New Roman" pitchFamily="18" charset="0"/>
              </a:rPr>
              <a:t>. Severely dehydrated patients should receive rapid volume expansion with intravenous fluids. For most other patients, oral rehydration is indicated. Although </a:t>
            </a:r>
            <a:r>
              <a:rPr lang="en-US" b="1" i="1" dirty="0">
                <a:latin typeface="Times New Roman" pitchFamily="18" charset="0"/>
                <a:cs typeface="Times New Roman" pitchFamily="18" charset="0"/>
              </a:rPr>
              <a:t>Campylobacter</a:t>
            </a:r>
            <a:r>
              <a:rPr lang="en-US" b="1" dirty="0">
                <a:latin typeface="Times New Roman" pitchFamily="18" charset="0"/>
                <a:cs typeface="Times New Roman" pitchFamily="18" charset="0"/>
              </a:rPr>
              <a:t> infections are usually </a:t>
            </a:r>
            <a:r>
              <a:rPr lang="en-US" b="1" dirty="0" smtClean="0">
                <a:latin typeface="Times New Roman" pitchFamily="18" charset="0"/>
                <a:cs typeface="Times New Roman" pitchFamily="18" charset="0"/>
              </a:rPr>
              <a:t>self</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limiting</a:t>
            </a:r>
            <a:r>
              <a:rPr lang="en-US" b="1" dirty="0">
                <a:latin typeface="Times New Roman" pitchFamily="18" charset="0"/>
                <a:cs typeface="Times New Roman" pitchFamily="18" charset="0"/>
              </a:rPr>
              <a:t>, antibiotic therapy may be prudent </a:t>
            </a:r>
            <a:r>
              <a:rPr lang="en-US" b="1" dirty="0" smtClean="0">
                <a:latin typeface="Times New Roman" pitchFamily="18" charset="0"/>
                <a:cs typeface="Times New Roman" pitchFamily="18" charset="0"/>
              </a:rPr>
              <a:t>for</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patients </a:t>
            </a:r>
            <a:r>
              <a:rPr lang="en-US" b="1" dirty="0">
                <a:latin typeface="Times New Roman" pitchFamily="18" charset="0"/>
                <a:cs typeface="Times New Roman" pitchFamily="18" charset="0"/>
              </a:rPr>
              <a:t>who have high fever, bloody diarrhea, </a:t>
            </a:r>
            <a:r>
              <a:rPr lang="en-US" b="1" dirty="0" smtClean="0">
                <a:latin typeface="Times New Roman" pitchFamily="18" charset="0"/>
                <a:cs typeface="Times New Roman" pitchFamily="18" charset="0"/>
              </a:rPr>
              <a:t>or</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more </a:t>
            </a:r>
            <a:r>
              <a:rPr lang="en-US" b="1" dirty="0">
                <a:latin typeface="Times New Roman" pitchFamily="18" charset="0"/>
                <a:cs typeface="Times New Roman" pitchFamily="18" charset="0"/>
              </a:rPr>
              <a:t>than eight stools in 24 hours; </a:t>
            </a:r>
            <a:r>
              <a:rPr lang="en-US" b="1" dirty="0" smtClean="0">
                <a:latin typeface="Times New Roman" pitchFamily="18" charset="0"/>
                <a:cs typeface="Times New Roman" pitchFamily="18" charset="0"/>
              </a:rPr>
              <a:t>immuno</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suppressed </a:t>
            </a:r>
            <a:r>
              <a:rPr lang="en-US" b="1" dirty="0">
                <a:latin typeface="Times New Roman" pitchFamily="18" charset="0"/>
                <a:cs typeface="Times New Roman" pitchFamily="18" charset="0"/>
              </a:rPr>
              <a:t>patients, patients with blood stream infections, and those whose symptoms worsen </a:t>
            </a:r>
            <a:r>
              <a:rPr lang="en-US" b="1" dirty="0" smtClean="0">
                <a:latin typeface="Times New Roman" pitchFamily="18" charset="0"/>
                <a:cs typeface="Times New Roman" pitchFamily="18" charset="0"/>
              </a:rPr>
              <a:t>or</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persist </a:t>
            </a:r>
            <a:r>
              <a:rPr lang="en-US" b="1" dirty="0">
                <a:latin typeface="Times New Roman" pitchFamily="18" charset="0"/>
                <a:cs typeface="Times New Roman" pitchFamily="18" charset="0"/>
              </a:rPr>
              <a:t>for more than 1 week from the time </a:t>
            </a:r>
            <a:r>
              <a:rPr lang="en-US" b="1" dirty="0" smtClean="0">
                <a:latin typeface="Times New Roman" pitchFamily="18" charset="0"/>
                <a:cs typeface="Times New Roman" pitchFamily="18" charset="0"/>
              </a:rPr>
              <a:t>of</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diagnosis</a:t>
            </a:r>
            <a:r>
              <a:rPr lang="en-US" b="1" dirty="0">
                <a:latin typeface="Times New Roman" pitchFamily="18" charset="0"/>
                <a:cs typeface="Times New Roman" pitchFamily="18" charset="0"/>
              </a:rPr>
              <a:t>. When indicated, antimicrobial </a:t>
            </a:r>
            <a:r>
              <a:rPr lang="en-US" b="1" dirty="0" smtClean="0">
                <a:latin typeface="Times New Roman" pitchFamily="18" charset="0"/>
                <a:cs typeface="Times New Roman" pitchFamily="18" charset="0"/>
              </a:rPr>
              <a:t>therapy</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soon </a:t>
            </a:r>
            <a:r>
              <a:rPr lang="en-US" b="1" dirty="0">
                <a:latin typeface="Times New Roman" pitchFamily="18" charset="0"/>
                <a:cs typeface="Times New Roman" pitchFamily="18" charset="0"/>
              </a:rPr>
              <a:t>after the onset of symptoms can reduce </a:t>
            </a:r>
            <a:r>
              <a:rPr lang="en-US" b="1" dirty="0" smtClean="0">
                <a:latin typeface="Times New Roman" pitchFamily="18" charset="0"/>
                <a:cs typeface="Times New Roman" pitchFamily="18" charset="0"/>
              </a:rPr>
              <a:t>the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median </a:t>
            </a:r>
            <a:r>
              <a:rPr lang="en-US" b="1" dirty="0">
                <a:latin typeface="Times New Roman" pitchFamily="18" charset="0"/>
                <a:cs typeface="Times New Roman" pitchFamily="18" charset="0"/>
              </a:rPr>
              <a:t>duration of illness from </a:t>
            </a:r>
            <a:r>
              <a:rPr lang="en-US" b="1" dirty="0" smtClean="0">
                <a:latin typeface="Times New Roman" pitchFamily="18" charset="0"/>
                <a:cs typeface="Times New Roman" pitchFamily="18" charset="0"/>
              </a:rPr>
              <a:t>approximately</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10 </a:t>
            </a:r>
            <a:r>
              <a:rPr lang="en-US" b="1" dirty="0">
                <a:latin typeface="Times New Roman" pitchFamily="18" charset="0"/>
                <a:cs typeface="Times New Roman" pitchFamily="18" charset="0"/>
              </a:rPr>
              <a:t>days to 5 days. </a:t>
            </a:r>
            <a:endParaRPr lang="sk-SK"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48080" y="0"/>
            <a:ext cx="2170559" cy="1710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Pathogenesis</a:t>
            </a:r>
            <a:r>
              <a:rPr lang="sk-SK" dirty="0">
                <a:latin typeface="Times New Roman" pitchFamily="18" charset="0"/>
                <a:cs typeface="Times New Roman" pitchFamily="18" charset="0"/>
              </a:rPr>
              <a:t/>
            </a:r>
            <a:br>
              <a:rPr lang="sk-SK" dirty="0">
                <a:latin typeface="Times New Roman" pitchFamily="18" charset="0"/>
                <a:cs typeface="Times New Roman" pitchFamily="18" charset="0"/>
              </a:rPr>
            </a:b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a:xfrm>
            <a:off x="899592" y="1412777"/>
            <a:ext cx="7234963" cy="4446022"/>
          </a:xfrm>
        </p:spPr>
        <p:txBody>
          <a:bodyPr>
            <a:normAutofit/>
          </a:bodyPr>
          <a:lstStyle/>
          <a:p>
            <a:pPr algn="just">
              <a:buNone/>
            </a:pP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pathogenesis of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jejuni</a:t>
            </a:r>
            <a:r>
              <a:rPr lang="en-US" b="1" dirty="0">
                <a:latin typeface="Times New Roman" pitchFamily="18" charset="0"/>
                <a:cs typeface="Times New Roman" pitchFamily="18" charset="0"/>
              </a:rPr>
              <a:t> infection involves both host- and pathogen-specific factors. The health and age of the host and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jejuni</a:t>
            </a:r>
            <a:r>
              <a:rPr lang="en-US" b="1" dirty="0">
                <a:latin typeface="Times New Roman" pitchFamily="18" charset="0"/>
                <a:cs typeface="Times New Roman" pitchFamily="18" charset="0"/>
              </a:rPr>
              <a:t>-specific </a:t>
            </a:r>
            <a:r>
              <a:rPr lang="en-US" b="1" dirty="0">
                <a:latin typeface="Times New Roman" pitchFamily="18" charset="0"/>
                <a:cs typeface="Times New Roman" pitchFamily="18" charset="0"/>
              </a:rPr>
              <a:t>humoral</a:t>
            </a:r>
            <a:r>
              <a:rPr lang="en-US" b="1" dirty="0">
                <a:latin typeface="Times New Roman" pitchFamily="18" charset="0"/>
                <a:cs typeface="Times New Roman" pitchFamily="18" charset="0"/>
              </a:rPr>
              <a:t> immunity from previous exposure influence clinical outcome after infection. In a volunteer study,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jejuni</a:t>
            </a:r>
            <a:r>
              <a:rPr lang="en-US" b="1" dirty="0">
                <a:latin typeface="Times New Roman" pitchFamily="18" charset="0"/>
                <a:cs typeface="Times New Roman" pitchFamily="18" charset="0"/>
              </a:rPr>
              <a:t> infection occurred after ingestion of as few as 800 organisms. Rates of infection increased with the ingested dose. Rates of illness appeared to increase when </a:t>
            </a:r>
            <a:r>
              <a:rPr lang="en-US" b="1" dirty="0">
                <a:latin typeface="Times New Roman" pitchFamily="18" charset="0"/>
                <a:cs typeface="Times New Roman" pitchFamily="18" charset="0"/>
              </a:rPr>
              <a:t>inocula</a:t>
            </a:r>
            <a:r>
              <a:rPr lang="en-US" b="1" dirty="0">
                <a:latin typeface="Times New Roman" pitchFamily="18" charset="0"/>
                <a:cs typeface="Times New Roman" pitchFamily="18" charset="0"/>
              </a:rPr>
              <a:t> were ingested in a suspension buffered to reduce gastric acidity. Many pathogen-specific virulence determinants may contribute to the pathogenesis of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jejuni</a:t>
            </a:r>
            <a:r>
              <a:rPr lang="en-US" b="1" dirty="0">
                <a:latin typeface="Times New Roman" pitchFamily="18" charset="0"/>
                <a:cs typeface="Times New Roman" pitchFamily="18" charset="0"/>
              </a:rPr>
              <a:t> infection, but none has a proven role. </a:t>
            </a:r>
            <a:endParaRPr lang="sk-SK"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31635" y="1160"/>
            <a:ext cx="2512365" cy="2059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14546" y="675724"/>
            <a:ext cx="5920009" cy="924475"/>
          </a:xfrm>
        </p:spPr>
        <p:txBody>
          <a:bodyPr/>
          <a:lstStyle/>
          <a:p>
            <a:r>
              <a:rPr lang="en-US" b="1" dirty="0">
                <a:latin typeface="Times New Roman" pitchFamily="18" charset="0"/>
                <a:cs typeface="Times New Roman" pitchFamily="18" charset="0"/>
              </a:rPr>
              <a:t>Reservoirs</a:t>
            </a: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p:txBody>
          <a:bodyPr>
            <a:normAutofit/>
          </a:bodyPr>
          <a:lstStyle/>
          <a:p>
            <a:pPr algn="just">
              <a:buNone/>
            </a:pP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ecology of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jejuni</a:t>
            </a:r>
            <a:r>
              <a:rPr lang="en-US" b="1" dirty="0">
                <a:latin typeface="Times New Roman" pitchFamily="18" charset="0"/>
                <a:cs typeface="Times New Roman" pitchFamily="18" charset="0"/>
              </a:rPr>
              <a:t> involves wildlife reservoirs, particularly wild birds. Species </a:t>
            </a:r>
            <a:r>
              <a:rPr lang="en-US" b="1" dirty="0" smtClean="0">
                <a:latin typeface="Times New Roman" pitchFamily="18" charset="0"/>
                <a:cs typeface="Times New Roman" pitchFamily="18" charset="0"/>
              </a:rPr>
              <a:t>that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carry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jejuni</a:t>
            </a:r>
            <a:r>
              <a:rPr lang="en-US" b="1" dirty="0">
                <a:latin typeface="Times New Roman" pitchFamily="18" charset="0"/>
                <a:cs typeface="Times New Roman" pitchFamily="18" charset="0"/>
              </a:rPr>
              <a:t> include migratory birds, cranes</a:t>
            </a:r>
            <a:r>
              <a:rPr lang="en-US" b="1" dirty="0" smtClean="0">
                <a:latin typeface="Times New Roman" pitchFamily="18" charset="0"/>
                <a:cs typeface="Times New Roman" pitchFamily="18" charset="0"/>
              </a:rPr>
              <a: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ducks</a:t>
            </a:r>
            <a:r>
              <a:rPr lang="en-US" b="1" dirty="0">
                <a:latin typeface="Times New Roman" pitchFamily="18" charset="0"/>
                <a:cs typeface="Times New Roman" pitchFamily="18" charset="0"/>
              </a:rPr>
              <a:t>, geese and seagulls. The organism is also found in other wild and </a:t>
            </a:r>
            <a:r>
              <a:rPr lang="en-US" b="1" dirty="0" smtClean="0">
                <a:latin typeface="Times New Roman" pitchFamily="18" charset="0"/>
                <a:cs typeface="Times New Roman" pitchFamily="18" charset="0"/>
              </a:rPr>
              <a:t>domestic</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bird </a:t>
            </a:r>
            <a:r>
              <a:rPr lang="en-US" b="1" dirty="0">
                <a:latin typeface="Times New Roman" pitchFamily="18" charset="0"/>
                <a:cs typeface="Times New Roman" pitchFamily="18" charset="0"/>
              </a:rPr>
              <a:t>species, as well as in rodents. Insects can carry the organism on their exoskeleton</a:t>
            </a:r>
            <a:r>
              <a:rPr lang="en-US" b="1" dirty="0" smtClean="0">
                <a:latin typeface="Times New Roman" pitchFamily="18" charset="0"/>
                <a:cs typeface="Times New Roman" pitchFamily="18" charset="0"/>
              </a:rPr>
              <a: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intestines of poultry are easily colonized with </a:t>
            </a:r>
            <a:r>
              <a:rPr lang="en-US" b="1" i="1" dirty="0">
                <a:latin typeface="Times New Roman" pitchFamily="18" charset="0"/>
                <a:cs typeface="Times New Roman" pitchFamily="18" charset="0"/>
              </a:rPr>
              <a:t>C. </a:t>
            </a:r>
            <a:r>
              <a:rPr lang="en-US" b="1" i="1" dirty="0">
                <a:latin typeface="Times New Roman" pitchFamily="18" charset="0"/>
                <a:cs typeface="Times New Roman" pitchFamily="18" charset="0"/>
              </a:rPr>
              <a:t>jejuni</a:t>
            </a:r>
            <a:r>
              <a:rPr lang="en-US" b="1" dirty="0">
                <a:latin typeface="Times New Roman" pitchFamily="18" charset="0"/>
                <a:cs typeface="Times New Roman" pitchFamily="18" charset="0"/>
              </a:rPr>
              <a:t>. Day-old chicks can be colonized with as few as 35 organisms. Most chickens in commercial operations are colonized by 4 weeks.</a:t>
            </a:r>
            <a:endParaRPr lang="sk-SK"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92280" y="22068"/>
            <a:ext cx="2051720" cy="2494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latin typeface="Times New Roman" pitchFamily="18" charset="0"/>
                <a:cs typeface="Times New Roman" pitchFamily="18" charset="0"/>
              </a:rPr>
              <a:t>Listeria</a:t>
            </a:r>
            <a:r>
              <a:rPr lang="en-US" b="1" i="1" dirty="0"/>
              <a:t> </a:t>
            </a:r>
            <a:endParaRPr lang="sk-SK" dirty="0"/>
          </a:p>
        </p:txBody>
      </p:sp>
      <p:sp>
        <p:nvSpPr>
          <p:cNvPr id="3" name="Zástupný symbol pro obsah 2"/>
          <p:cNvSpPr>
            <a:spLocks noGrp="1"/>
          </p:cNvSpPr>
          <p:nvPr>
            <p:ph idx="1"/>
          </p:nvPr>
        </p:nvSpPr>
        <p:spPr>
          <a:xfrm>
            <a:off x="1009443" y="1807361"/>
            <a:ext cx="5218741" cy="4429951"/>
          </a:xfrm>
        </p:spPr>
        <p:txBody>
          <a:bodyPr>
            <a:normAutofit/>
          </a:bodyPr>
          <a:lstStyle/>
          <a:p>
            <a:pPr algn="just">
              <a:buNone/>
            </a:pP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bacterium, </a:t>
            </a:r>
            <a:r>
              <a:rPr lang="en-US" b="1" i="1" dirty="0">
                <a:latin typeface="Times New Roman" pitchFamily="18" charset="0"/>
                <a:cs typeface="Times New Roman" pitchFamily="18" charset="0"/>
              </a:rPr>
              <a:t>Listeria</a:t>
            </a:r>
            <a:r>
              <a:rPr lang="en-US" b="1" i="1" dirty="0">
                <a:latin typeface="Times New Roman" pitchFamily="18" charset="0"/>
                <a:cs typeface="Times New Roman" pitchFamily="18" charset="0"/>
              </a:rPr>
              <a:t> </a:t>
            </a:r>
            <a:r>
              <a:rPr lang="en-US" b="1" i="1" dirty="0">
                <a:latin typeface="Times New Roman" pitchFamily="18" charset="0"/>
                <a:cs typeface="Times New Roman" pitchFamily="18" charset="0"/>
              </a:rPr>
              <a:t>monocytogenes</a:t>
            </a:r>
            <a:r>
              <a:rPr lang="en-US" b="1" dirty="0">
                <a:latin typeface="Times New Roman" pitchFamily="18" charset="0"/>
                <a:cs typeface="Times New Roman" pitchFamily="18" charset="0"/>
              </a:rPr>
              <a:t>, is a Gram-positive rod-shaped bacterium. The genus </a:t>
            </a:r>
            <a:r>
              <a:rPr lang="en-US" b="1" dirty="0">
                <a:latin typeface="Times New Roman" pitchFamily="18" charset="0"/>
                <a:cs typeface="Times New Roman" pitchFamily="18" charset="0"/>
              </a:rPr>
              <a:t>Listeria</a:t>
            </a:r>
            <a:r>
              <a:rPr lang="en-US" b="1" dirty="0">
                <a:latin typeface="Times New Roman" pitchFamily="18" charset="0"/>
                <a:cs typeface="Times New Roman" pitchFamily="18" charset="0"/>
              </a:rPr>
              <a:t> includes 6 different species (</a:t>
            </a:r>
            <a:r>
              <a:rPr lang="en-US" b="1" i="1" dirty="0">
                <a:latin typeface="Times New Roman" pitchFamily="18" charset="0"/>
                <a:cs typeface="Times New Roman" pitchFamily="18" charset="0"/>
              </a:rPr>
              <a:t>L.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L. </a:t>
            </a:r>
            <a:r>
              <a:rPr lang="en-US" b="1" i="1" dirty="0">
                <a:latin typeface="Times New Roman" pitchFamily="18" charset="0"/>
                <a:cs typeface="Times New Roman" pitchFamily="18" charset="0"/>
              </a:rPr>
              <a:t>ivanovii</a:t>
            </a:r>
            <a:r>
              <a:rPr lang="en-US" b="1" i="1" dirty="0">
                <a:latin typeface="Times New Roman" pitchFamily="18" charset="0"/>
                <a:cs typeface="Times New Roman" pitchFamily="18" charset="0"/>
              </a:rPr>
              <a:t>, L. </a:t>
            </a:r>
            <a:r>
              <a:rPr lang="en-US" b="1" i="1" dirty="0">
                <a:latin typeface="Times New Roman" pitchFamily="18" charset="0"/>
                <a:cs typeface="Times New Roman" pitchFamily="18" charset="0"/>
              </a:rPr>
              <a:t>innocua</a:t>
            </a:r>
            <a:r>
              <a:rPr lang="en-US" b="1" i="1" dirty="0">
                <a:latin typeface="Times New Roman" pitchFamily="18" charset="0"/>
                <a:cs typeface="Times New Roman" pitchFamily="18" charset="0"/>
              </a:rPr>
              <a:t>, L. </a:t>
            </a:r>
            <a:r>
              <a:rPr lang="en-US" b="1" i="1" dirty="0">
                <a:latin typeface="Times New Roman" pitchFamily="18" charset="0"/>
                <a:cs typeface="Times New Roman" pitchFamily="18" charset="0"/>
              </a:rPr>
              <a:t>welshimeri</a:t>
            </a:r>
            <a:r>
              <a:rPr lang="en-US" b="1" i="1" dirty="0">
                <a:latin typeface="Times New Roman" pitchFamily="18" charset="0"/>
                <a:cs typeface="Times New Roman" pitchFamily="18" charset="0"/>
              </a:rPr>
              <a:t>, L. </a:t>
            </a:r>
            <a:r>
              <a:rPr lang="en-US" b="1" i="1" dirty="0">
                <a:latin typeface="Times New Roman" pitchFamily="18" charset="0"/>
                <a:cs typeface="Times New Roman" pitchFamily="18" charset="0"/>
              </a:rPr>
              <a:t>seegligeri</a:t>
            </a:r>
            <a:r>
              <a:rPr lang="en-US" b="1" i="1" dirty="0">
                <a:latin typeface="Times New Roman" pitchFamily="18" charset="0"/>
                <a:cs typeface="Times New Roman" pitchFamily="18" charset="0"/>
              </a:rPr>
              <a:t>, and L. </a:t>
            </a:r>
            <a:r>
              <a:rPr lang="en-US" b="1" i="1" dirty="0">
                <a:latin typeface="Times New Roman" pitchFamily="18" charset="0"/>
                <a:cs typeface="Times New Roman" pitchFamily="18" charset="0"/>
              </a:rPr>
              <a:t>grayi</a:t>
            </a:r>
            <a:r>
              <a:rPr lang="en-US" b="1" dirty="0">
                <a:latin typeface="Times New Roman" pitchFamily="18" charset="0"/>
                <a:cs typeface="Times New Roman" pitchFamily="18" charset="0"/>
              </a:rPr>
              <a:t>). Only </a:t>
            </a:r>
            <a:r>
              <a:rPr lang="en-US" b="1" i="1" dirty="0">
                <a:latin typeface="Times New Roman" pitchFamily="18" charset="0"/>
                <a:cs typeface="Times New Roman" pitchFamily="18" charset="0"/>
              </a:rPr>
              <a:t>L.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is consistently associated with human illness. There are 13 serotypes of </a:t>
            </a:r>
            <a:r>
              <a:rPr lang="en-US" b="1" i="1" dirty="0">
                <a:latin typeface="Times New Roman" pitchFamily="18" charset="0"/>
                <a:cs typeface="Times New Roman" pitchFamily="18" charset="0"/>
              </a:rPr>
              <a:t>L.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which can cause disease, but more than 90 percent of human isolates belong to only three serotypes: 1/2a, 1/2b, and 4b. </a:t>
            </a:r>
            <a:r>
              <a:rPr lang="en-US" b="1" i="1" dirty="0">
                <a:latin typeface="Times New Roman" pitchFamily="18" charset="0"/>
                <a:cs typeface="Times New Roman" pitchFamily="18" charset="0"/>
              </a:rPr>
              <a:t>L.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serotype 4b strain is responsible for 33 to 50% of sporadic human cases worldwide and for all major </a:t>
            </a:r>
            <a:r>
              <a:rPr lang="en-US" b="1" dirty="0">
                <a:latin typeface="Times New Roman" pitchFamily="18" charset="0"/>
                <a:cs typeface="Times New Roman" pitchFamily="18" charset="0"/>
              </a:rPr>
              <a:t>foodborne</a:t>
            </a:r>
            <a:r>
              <a:rPr lang="en-US" b="1" dirty="0">
                <a:latin typeface="Times New Roman" pitchFamily="18" charset="0"/>
                <a:cs typeface="Times New Roman" pitchFamily="18" charset="0"/>
              </a:rPr>
              <a:t> outbreaks in Europe and North America since the 1980s. </a:t>
            </a:r>
            <a:endParaRPr lang="sk-SK" b="1" dirty="0">
              <a:latin typeface="Times New Roman" pitchFamily="18" charset="0"/>
              <a:cs typeface="Times New Roman" pitchFamily="18" charset="0"/>
            </a:endParaRPr>
          </a:p>
          <a:p>
            <a:pPr algn="just"/>
            <a:endParaRPr lang="sk-SK"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26290" y="1947664"/>
            <a:ext cx="19050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smtClean="0">
                <a:latin typeface="Times New Roman" pitchFamily="18" charset="0"/>
                <a:cs typeface="Times New Roman" pitchFamily="18" charset="0"/>
              </a:rPr>
              <a:t>Hazard </a:t>
            </a:r>
            <a:r>
              <a:rPr lang="sk-SK" b="1" dirty="0">
                <a:latin typeface="Times New Roman" pitchFamily="18" charset="0"/>
                <a:cs typeface="Times New Roman" pitchFamily="18" charset="0"/>
              </a:rPr>
              <a:t>Identification</a:t>
            </a:r>
            <a:r>
              <a:rPr lang="sk-SK" dirty="0">
                <a:latin typeface="Times New Roman" pitchFamily="18" charset="0"/>
                <a:cs typeface="Times New Roman" pitchFamily="18" charset="0"/>
              </a:rPr>
              <a:t/>
            </a:r>
            <a:br>
              <a:rPr lang="sk-SK" dirty="0">
                <a:latin typeface="Times New Roman" pitchFamily="18" charset="0"/>
                <a:cs typeface="Times New Roman" pitchFamily="18" charset="0"/>
              </a:rPr>
            </a:b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a:xfrm>
            <a:off x="611560" y="1124745"/>
            <a:ext cx="8064896" cy="3888432"/>
          </a:xfrm>
        </p:spPr>
        <p:txBody>
          <a:bodyPr>
            <a:normAutofit/>
          </a:bodyPr>
          <a:lstStyle/>
          <a:p>
            <a:pPr algn="just">
              <a:buNone/>
            </a:pPr>
            <a:r>
              <a:rPr lang="sk-SK"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Listeria</a:t>
            </a:r>
            <a:r>
              <a:rPr lang="en-US" b="1" i="1" dirty="0" smtClean="0">
                <a:latin typeface="Times New Roman" pitchFamily="18" charset="0"/>
                <a:cs typeface="Times New Roman" pitchFamily="18" charset="0"/>
              </a:rPr>
              <a:t>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is a bacterial pathogen causing serious illness in humans. </a:t>
            </a:r>
            <a:r>
              <a:rPr lang="en-US" b="1" i="1" dirty="0">
                <a:latin typeface="Times New Roman" pitchFamily="18" charset="0"/>
                <a:cs typeface="Times New Roman" pitchFamily="18" charset="0"/>
              </a:rPr>
              <a:t>L.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can cause a variety of infections, </a:t>
            </a:r>
            <a:r>
              <a:rPr lang="en-US" b="1" dirty="0" smtClean="0">
                <a:latin typeface="Times New Roman" pitchFamily="18" charset="0"/>
                <a:cs typeface="Times New Roman" pitchFamily="18" charset="0"/>
              </a:rPr>
              <a:t>but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listeriosis</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most often affects the pregnant uterus, the central nervous system, or the blood stream. Although </a:t>
            </a:r>
            <a:r>
              <a:rPr lang="en-US" b="1" dirty="0">
                <a:latin typeface="Times New Roman" pitchFamily="18" charset="0"/>
                <a:cs typeface="Times New Roman" pitchFamily="18" charset="0"/>
              </a:rPr>
              <a:t>listeriosis</a:t>
            </a:r>
            <a:r>
              <a:rPr lang="en-US" b="1" dirty="0">
                <a:latin typeface="Times New Roman" pitchFamily="18" charset="0"/>
                <a:cs typeface="Times New Roman" pitchFamily="18" charset="0"/>
              </a:rPr>
              <a:t> can occur in otherwise </a:t>
            </a:r>
            <a:r>
              <a:rPr lang="en-US" b="1" dirty="0" smtClean="0">
                <a:latin typeface="Times New Roman" pitchFamily="18" charset="0"/>
                <a:cs typeface="Times New Roman" pitchFamily="18" charset="0"/>
              </a:rPr>
              <a:t>health</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adults </a:t>
            </a:r>
            <a:r>
              <a:rPr lang="en-US" b="1" dirty="0">
                <a:latin typeface="Times New Roman" pitchFamily="18" charset="0"/>
                <a:cs typeface="Times New Roman" pitchFamily="18" charset="0"/>
              </a:rPr>
              <a:t>and children, the most commonly affected populations </a:t>
            </a:r>
            <a:r>
              <a:rPr lang="en-US" b="1" dirty="0" smtClean="0">
                <a:latin typeface="Times New Roman" pitchFamily="18" charset="0"/>
                <a:cs typeface="Times New Roman" pitchFamily="18" charset="0"/>
              </a:rPr>
              <a:t>include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pregnant </a:t>
            </a:r>
            <a:r>
              <a:rPr lang="en-US" b="1" dirty="0">
                <a:latin typeface="Times New Roman" pitchFamily="18" charset="0"/>
                <a:cs typeface="Times New Roman" pitchFamily="18" charset="0"/>
              </a:rPr>
              <a:t>women, neonates, the elderly, and those persons who </a:t>
            </a:r>
            <a:r>
              <a:rPr lang="en-US" b="1" dirty="0" smtClean="0">
                <a:latin typeface="Times New Roman" pitchFamily="18" charset="0"/>
                <a:cs typeface="Times New Roman" pitchFamily="18" charset="0"/>
              </a:rPr>
              <a:t>are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immunosuppressed</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by medications or illness.</a:t>
            </a:r>
            <a:endParaRPr lang="sk-SK"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88224" y="4311647"/>
            <a:ext cx="2546353" cy="25463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4282" y="857232"/>
            <a:ext cx="8643998" cy="5715040"/>
          </a:xfrm>
        </p:spPr>
        <p:txBody>
          <a:bodyPr/>
          <a:lstStyle/>
          <a:p>
            <a:r>
              <a:rPr lang="en-US" sz="2400" b="1" dirty="0" smtClean="0">
                <a:latin typeface="Times New Roman" pitchFamily="18" charset="0"/>
                <a:cs typeface="Times New Roman" pitchFamily="18" charset="0"/>
              </a:rPr>
              <a:t>Important microbial hazards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Bacteria – </a:t>
            </a:r>
            <a:r>
              <a:rPr lang="en-US" sz="2400" b="1" i="1" dirty="0" smtClean="0">
                <a:latin typeface="Times New Roman" pitchFamily="18" charset="0"/>
                <a:cs typeface="Times New Roman" pitchFamily="18" charset="0"/>
              </a:rPr>
              <a:t>Salmonella, Campylobacter, </a:t>
            </a:r>
            <a:r>
              <a:rPr lang="en-US" sz="2400" b="1" i="1" dirty="0" smtClean="0">
                <a:latin typeface="Times New Roman" pitchFamily="18" charset="0"/>
                <a:cs typeface="Times New Roman" pitchFamily="18" charset="0"/>
              </a:rPr>
              <a:t>Listeria</a:t>
            </a:r>
            <a:r>
              <a:rPr lang="en-US" sz="2400" b="1" i="1" dirty="0" smtClean="0">
                <a:latin typeface="Times New Roman" pitchFamily="18" charset="0"/>
                <a:cs typeface="Times New Roman" pitchFamily="18" charset="0"/>
              </a:rPr>
              <a:t>, Clostridium </a:t>
            </a:r>
            <a:r>
              <a:rPr lang="en-US" sz="2400" b="1" i="1" dirty="0" smtClean="0">
                <a:latin typeface="Times New Roman" pitchFamily="18" charset="0"/>
                <a:cs typeface="Times New Roman" pitchFamily="18" charset="0"/>
              </a:rPr>
              <a:t>botulinum</a:t>
            </a:r>
            <a:r>
              <a:rPr lang="en-US" sz="2400" b="1" i="1" dirty="0" smtClean="0">
                <a:latin typeface="Times New Roman" pitchFamily="18" charset="0"/>
                <a:cs typeface="Times New Roman" pitchFamily="18" charset="0"/>
              </a:rPr>
              <a:t>, Escherichia coli </a:t>
            </a:r>
            <a:r>
              <a:rPr lang="en-US" sz="2400" b="1" dirty="0" smtClean="0">
                <a:latin typeface="Times New Roman" pitchFamily="18" charset="0"/>
                <a:cs typeface="Times New Roman" pitchFamily="18" charset="0"/>
              </a:rPr>
              <a:t>O157:H7;</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Virus - </a:t>
            </a:r>
            <a:r>
              <a:rPr lang="en-US" sz="2400" dirty="0" smtClean="0">
                <a:latin typeface="Times New Roman" pitchFamily="18" charset="0"/>
                <a:cs typeface="Times New Roman" pitchFamily="18" charset="0"/>
              </a:rPr>
              <a:t>Calicivirus</a:t>
            </a:r>
            <a:r>
              <a:rPr lang="en-US" sz="2400" dirty="0" smtClean="0">
                <a:latin typeface="Times New Roman" pitchFamily="18" charset="0"/>
                <a:cs typeface="Times New Roman" pitchFamily="18" charset="0"/>
              </a:rPr>
              <a:t> (including </a:t>
            </a:r>
            <a:r>
              <a:rPr lang="en-US" sz="2400" dirty="0" smtClean="0">
                <a:latin typeface="Times New Roman" pitchFamily="18" charset="0"/>
                <a:cs typeface="Times New Roman" pitchFamily="18" charset="0"/>
              </a:rPr>
              <a:t>norovirus</a:t>
            </a:r>
            <a:r>
              <a:rPr lang="en-US" sz="2400" dirty="0" smtClean="0">
                <a:latin typeface="Times New Roman" pitchFamily="18" charset="0"/>
                <a:cs typeface="Times New Roman" pitchFamily="18" charset="0"/>
              </a:rPr>
              <a:t>), Rotavirus, Hepatitis A virus;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Parasites – </a:t>
            </a:r>
            <a:r>
              <a:rPr lang="en-US" sz="2400" i="1" dirty="0" smtClean="0">
                <a:latin typeface="Times New Roman" pitchFamily="18" charset="0"/>
                <a:cs typeface="Times New Roman" pitchFamily="18" charset="0"/>
              </a:rPr>
              <a:t>Trichinella</a:t>
            </a:r>
            <a:r>
              <a:rPr lang="en-US" sz="2400"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Giardia</a:t>
            </a:r>
            <a:r>
              <a:rPr lang="en-US" sz="2400"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Sarcocystis</a:t>
            </a:r>
            <a:r>
              <a:rPr lang="en-US" sz="2400" i="1" dirty="0" smtClean="0">
                <a:latin typeface="Times New Roman" pitchFamily="18" charset="0"/>
                <a:cs typeface="Times New Roman" pitchFamily="18" charset="0"/>
              </a:rPr>
              <a:t>, Cryptosporidium</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Zoonosis</a:t>
            </a:r>
            <a:r>
              <a:rPr lang="en-US" sz="2400" dirty="0" smtClean="0">
                <a:latin typeface="Times New Roman" pitchFamily="18" charset="0"/>
                <a:cs typeface="Times New Roman" pitchFamily="18" charset="0"/>
              </a:rPr>
              <a:t> – BSE, </a:t>
            </a:r>
            <a:r>
              <a:rPr lang="en-US" sz="2400" dirty="0" smtClean="0">
                <a:latin typeface="Times New Roman" pitchFamily="18" charset="0"/>
                <a:cs typeface="Times New Roman" pitchFamily="18" charset="0"/>
              </a:rPr>
              <a:t>Campylobacteriosis</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Salmonellosis</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Natural toxins – </a:t>
            </a:r>
            <a:r>
              <a:rPr lang="en-US" sz="2400" dirty="0" smtClean="0">
                <a:latin typeface="Times New Roman" pitchFamily="18" charset="0"/>
                <a:cs typeface="Times New Roman" pitchFamily="18" charset="0"/>
              </a:rPr>
              <a:t>Mycotoxins</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aflatoxins</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ochratoxin</a:t>
            </a:r>
            <a:r>
              <a:rPr lang="en-US" sz="2400" dirty="0" smtClean="0">
                <a:latin typeface="Times New Roman" pitchFamily="18" charset="0"/>
                <a:cs typeface="Times New Roman" pitchFamily="18" charset="0"/>
              </a:rPr>
              <a:t> A), Shellfish toxins, </a:t>
            </a:r>
            <a:r>
              <a:rPr lang="en-US" sz="2400" dirty="0" smtClean="0">
                <a:latin typeface="Times New Roman" pitchFamily="18" charset="0"/>
                <a:cs typeface="Times New Roman" pitchFamily="18" charset="0"/>
              </a:rPr>
              <a:t>Glycoalkaloids</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Lectins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The Disease</a:t>
            </a:r>
            <a:r>
              <a:rPr lang="sk-SK" dirty="0"/>
              <a:t/>
            </a:r>
            <a:br>
              <a:rPr lang="sk-SK" dirty="0"/>
            </a:br>
            <a:endParaRPr lang="sk-SK" dirty="0"/>
          </a:p>
        </p:txBody>
      </p:sp>
      <p:sp>
        <p:nvSpPr>
          <p:cNvPr id="3" name="Zástupný symbol pro obsah 2"/>
          <p:cNvSpPr>
            <a:spLocks noGrp="1"/>
          </p:cNvSpPr>
          <p:nvPr>
            <p:ph idx="1"/>
          </p:nvPr>
        </p:nvSpPr>
        <p:spPr>
          <a:xfrm>
            <a:off x="179512" y="980729"/>
            <a:ext cx="8136904" cy="3600400"/>
          </a:xfrm>
        </p:spPr>
        <p:txBody>
          <a:bodyPr>
            <a:normAutofit/>
          </a:bodyPr>
          <a:lstStyle/>
          <a:p>
            <a:pPr algn="just">
              <a:buNone/>
            </a:pP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Listeriosis</a:t>
            </a:r>
            <a:r>
              <a:rPr lang="en-US" b="1" dirty="0">
                <a:latin typeface="Times New Roman" pitchFamily="18" charset="0"/>
                <a:cs typeface="Times New Roman" pitchFamily="18" charset="0"/>
              </a:rPr>
              <a:t>, although often acquired by ingestion of contaminated food, has until recently not been </a:t>
            </a:r>
            <a:r>
              <a:rPr lang="en-US" b="1" dirty="0">
                <a:latin typeface="Times New Roman" pitchFamily="18" charset="0"/>
                <a:cs typeface="Times New Roman" pitchFamily="18" charset="0"/>
              </a:rPr>
              <a:t>recognised</a:t>
            </a:r>
            <a:r>
              <a:rPr lang="en-US" b="1" dirty="0">
                <a:latin typeface="Times New Roman" pitchFamily="18" charset="0"/>
                <a:cs typeface="Times New Roman" pitchFamily="18" charset="0"/>
              </a:rPr>
              <a:t> as causing symptoms normally attributed to the usual types of food poisoning. However, three recent documented </a:t>
            </a:r>
            <a:r>
              <a:rPr lang="en-US" b="1" dirty="0">
                <a:latin typeface="Times New Roman" pitchFamily="18" charset="0"/>
                <a:cs typeface="Times New Roman" pitchFamily="18" charset="0"/>
              </a:rPr>
              <a:t>foodborne</a:t>
            </a:r>
            <a:r>
              <a:rPr lang="en-US" b="1" dirty="0">
                <a:latin typeface="Times New Roman" pitchFamily="18" charset="0"/>
                <a:cs typeface="Times New Roman" pitchFamily="18" charset="0"/>
              </a:rPr>
              <a:t> outbreaks of </a:t>
            </a:r>
            <a:r>
              <a:rPr lang="en-US" b="1" dirty="0">
                <a:latin typeface="Times New Roman" pitchFamily="18" charset="0"/>
                <a:cs typeface="Times New Roman" pitchFamily="18" charset="0"/>
              </a:rPr>
              <a:t>listeriosis</a:t>
            </a:r>
            <a:r>
              <a:rPr lang="en-US" b="1" dirty="0">
                <a:latin typeface="Times New Roman" pitchFamily="18" charset="0"/>
                <a:cs typeface="Times New Roman" pitchFamily="18" charset="0"/>
              </a:rPr>
              <a:t> include many cases where the presence of high levels of </a:t>
            </a:r>
            <a:r>
              <a:rPr lang="en-US" b="1" i="1" dirty="0">
                <a:latin typeface="Times New Roman" pitchFamily="18" charset="0"/>
                <a:cs typeface="Times New Roman" pitchFamily="18" charset="0"/>
              </a:rPr>
              <a:t>L.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has resulted in the rapid onset </a:t>
            </a:r>
            <a:r>
              <a:rPr lang="en-US" b="1" dirty="0" smtClean="0">
                <a:latin typeface="Times New Roman" pitchFamily="18" charset="0"/>
                <a:cs typeface="Times New Roman" pitchFamily="18" charset="0"/>
              </a:rPr>
              <a:t>of</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symptoms </a:t>
            </a:r>
            <a:r>
              <a:rPr lang="en-US" b="1" dirty="0">
                <a:latin typeface="Times New Roman" pitchFamily="18" charset="0"/>
                <a:cs typeface="Times New Roman" pitchFamily="18" charset="0"/>
              </a:rPr>
              <a:t>of vomiting and </a:t>
            </a:r>
            <a:r>
              <a:rPr lang="en-US" b="1" dirty="0">
                <a:latin typeface="Times New Roman" pitchFamily="18" charset="0"/>
                <a:cs typeface="Times New Roman" pitchFamily="18" charset="0"/>
              </a:rPr>
              <a:t>diarrhoea</a:t>
            </a:r>
            <a:r>
              <a:rPr lang="en-US" b="1" dirty="0">
                <a:latin typeface="Times New Roman" pitchFamily="18" charset="0"/>
                <a:cs typeface="Times New Roman" pitchFamily="18" charset="0"/>
              </a:rPr>
              <a:t> with few apparent cases of the more classical infection</a:t>
            </a:r>
            <a:r>
              <a:rPr lang="en-US" b="1" dirty="0" smtClean="0">
                <a:latin typeface="Times New Roman" pitchFamily="18" charset="0"/>
                <a:cs typeface="Times New Roman" pitchFamily="18" charset="0"/>
              </a:rPr>
              <a: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Epidemiological </a:t>
            </a:r>
            <a:r>
              <a:rPr lang="en-US" b="1" dirty="0">
                <a:latin typeface="Times New Roman" pitchFamily="18" charset="0"/>
                <a:cs typeface="Times New Roman" pitchFamily="18" charset="0"/>
              </a:rPr>
              <a:t>information related to </a:t>
            </a:r>
            <a:r>
              <a:rPr lang="en-US" b="1" dirty="0">
                <a:latin typeface="Times New Roman" pitchFamily="18" charset="0"/>
                <a:cs typeface="Times New Roman" pitchFamily="18" charset="0"/>
              </a:rPr>
              <a:t>listeriosis</a:t>
            </a:r>
            <a:r>
              <a:rPr lang="en-US" b="1" dirty="0">
                <a:latin typeface="Times New Roman" pitchFamily="18" charset="0"/>
                <a:cs typeface="Times New Roman" pitchFamily="18" charset="0"/>
              </a:rPr>
              <a:t> is to some degree dependent on the regulatory situation regarding the reporting </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of </a:t>
            </a:r>
            <a:r>
              <a:rPr lang="en-US" b="1" i="1" dirty="0">
                <a:latin typeface="Times New Roman" pitchFamily="18" charset="0"/>
                <a:cs typeface="Times New Roman" pitchFamily="18" charset="0"/>
              </a:rPr>
              <a:t>L.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and </a:t>
            </a:r>
            <a:r>
              <a:rPr lang="en-US" b="1" dirty="0">
                <a:latin typeface="Times New Roman" pitchFamily="18" charset="0"/>
                <a:cs typeface="Times New Roman" pitchFamily="18" charset="0"/>
              </a:rPr>
              <a:t>listeriosis</a:t>
            </a:r>
            <a:r>
              <a:rPr lang="en-US" b="1" dirty="0">
                <a:latin typeface="Times New Roman" pitchFamily="18" charset="0"/>
                <a:cs typeface="Times New Roman" pitchFamily="18" charset="0"/>
              </a:rPr>
              <a:t>. </a:t>
            </a:r>
            <a:endParaRPr lang="sk-SK"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96136" y="3912778"/>
            <a:ext cx="3347534" cy="2968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2910" y="478122"/>
            <a:ext cx="8702306" cy="1582726"/>
          </a:xfrm>
        </p:spPr>
        <p:txBody>
          <a:bodyPr>
            <a:normAutofit/>
          </a:bodyPr>
          <a:lstStyle/>
          <a:p>
            <a:r>
              <a:rPr lang="en-US" b="1" dirty="0">
                <a:latin typeface="Times New Roman" pitchFamily="18" charset="0"/>
                <a:cs typeface="Times New Roman" pitchFamily="18" charset="0"/>
              </a:rPr>
              <a:t>Data on growth of </a:t>
            </a:r>
            <a:r>
              <a:rPr lang="en-US" b="1" i="1" dirty="0">
                <a:latin typeface="Times New Roman" pitchFamily="18" charset="0"/>
                <a:cs typeface="Times New Roman" pitchFamily="18" charset="0"/>
              </a:rPr>
              <a:t>L. </a:t>
            </a:r>
            <a:r>
              <a:rPr lang="en-US" b="1" i="1" dirty="0">
                <a:latin typeface="Times New Roman" pitchFamily="18" charset="0"/>
                <a:cs typeface="Times New Roman" pitchFamily="18" charset="0"/>
              </a:rPr>
              <a:t>monocytogenes</a:t>
            </a:r>
            <a:r>
              <a:rPr lang="en-US" b="1" dirty="0">
                <a:latin typeface="Times New Roman" pitchFamily="18" charset="0"/>
                <a:cs typeface="Times New Roman" pitchFamily="18" charset="0"/>
              </a:rPr>
              <a:t> in food</a:t>
            </a:r>
            <a:r>
              <a:rPr lang="sk-SK" dirty="0"/>
              <a:t/>
            </a:r>
            <a:br>
              <a:rPr lang="sk-SK" dirty="0"/>
            </a:br>
            <a:endParaRPr lang="sk-SK" dirty="0"/>
          </a:p>
        </p:txBody>
      </p:sp>
      <p:sp>
        <p:nvSpPr>
          <p:cNvPr id="3" name="Zástupný symbol pro obsah 2"/>
          <p:cNvSpPr>
            <a:spLocks noGrp="1"/>
          </p:cNvSpPr>
          <p:nvPr>
            <p:ph idx="1"/>
          </p:nvPr>
        </p:nvSpPr>
        <p:spPr>
          <a:xfrm>
            <a:off x="755576" y="1556792"/>
            <a:ext cx="7378979" cy="4536504"/>
          </a:xfrm>
        </p:spPr>
        <p:txBody>
          <a:bodyPr>
            <a:normAutofit/>
          </a:bodyPr>
          <a:lstStyle/>
          <a:p>
            <a:pPr algn="just">
              <a:buNone/>
            </a:pPr>
            <a:r>
              <a:rPr lang="sk-SK"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L</a:t>
            </a:r>
            <a:r>
              <a:rPr lang="en-US" b="1" i="1" dirty="0">
                <a:latin typeface="Times New Roman" pitchFamily="18" charset="0"/>
                <a:cs typeface="Times New Roman" pitchFamily="18" charset="0"/>
              </a:rPr>
              <a:t>.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has the ability to survive the manufacturing and ripening of many types of cheeses, surviving best in cheeses such as camembert and least in products such as cottage cheese. In general, </a:t>
            </a:r>
            <a:r>
              <a:rPr lang="sk-SK"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L</a:t>
            </a:r>
            <a:r>
              <a:rPr lang="en-US" b="1" i="1" dirty="0">
                <a:latin typeface="Times New Roman" pitchFamily="18" charset="0"/>
                <a:cs typeface="Times New Roman" pitchFamily="18" charset="0"/>
              </a:rPr>
              <a:t>.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appears to be capable of survival on meat regardless of treatments such as freezing, surface dehydration, and simulated spray-chilling, and growth is highly dependent on the temperature, pH and type of meat, as well as background </a:t>
            </a:r>
            <a:r>
              <a:rPr lang="en-US" b="1" dirty="0">
                <a:latin typeface="Times New Roman" pitchFamily="18" charset="0"/>
                <a:cs typeface="Times New Roman" pitchFamily="18" charset="0"/>
              </a:rPr>
              <a:t>microflora</a:t>
            </a:r>
            <a:r>
              <a:rPr lang="en-US" b="1" dirty="0">
                <a:latin typeface="Times New Roman" pitchFamily="18" charset="0"/>
                <a:cs typeface="Times New Roman" pitchFamily="18" charset="0"/>
              </a:rPr>
              <a:t> present. Poultry supported growth better than other meat products, whereas roast beef, summer sausage and hot dogs supported it the least, due to inhibition through pH, combined pH and water activity, and liquid smoke, respectively. </a:t>
            </a:r>
            <a:r>
              <a:rPr lang="en-US" b="1" i="1" dirty="0">
                <a:latin typeface="Times New Roman" pitchFamily="18" charset="0"/>
                <a:cs typeface="Times New Roman" pitchFamily="18" charset="0"/>
              </a:rPr>
              <a:t>L. </a:t>
            </a:r>
            <a:r>
              <a:rPr lang="en-US" b="1" i="1" dirty="0">
                <a:latin typeface="Times New Roman" pitchFamily="18" charset="0"/>
                <a:cs typeface="Times New Roman" pitchFamily="18" charset="0"/>
              </a:rPr>
              <a:t>monocytogenes</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can grow on fresh produce stored at refrigeration temperatures. Growth on asparagus, broccoli, and cauliflower stored at 4 °C, lettuce at 5 °C and chicory endive at 6.5°C have been reported.</a:t>
            </a:r>
            <a:endParaRPr lang="sk-SK" b="1" dirty="0">
              <a:latin typeface="Times New Roman" pitchFamily="18" charset="0"/>
              <a:cs typeface="Times New Roman" pitchFamily="18" charset="0"/>
            </a:endParaRPr>
          </a:p>
          <a:p>
            <a:pPr algn="just"/>
            <a:endParaRPr lang="sk-SK"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63888" y="5531791"/>
            <a:ext cx="1303412" cy="1303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650" y="5425914"/>
            <a:ext cx="1050966" cy="14320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88224" y="5312985"/>
            <a:ext cx="2523522" cy="1545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i="1" dirty="0">
                <a:latin typeface="Times New Roman" pitchFamily="18" charset="0"/>
                <a:cs typeface="Times New Roman" pitchFamily="18" charset="0"/>
              </a:rPr>
              <a:t>Stapyhylococcus</a:t>
            </a:r>
            <a:r>
              <a:rPr lang="sk-SK" dirty="0">
                <a:latin typeface="Times New Roman" pitchFamily="18" charset="0"/>
                <a:cs typeface="Times New Roman" pitchFamily="18" charset="0"/>
              </a:rPr>
              <a:t/>
            </a:r>
            <a:br>
              <a:rPr lang="sk-SK" dirty="0">
                <a:latin typeface="Times New Roman" pitchFamily="18" charset="0"/>
                <a:cs typeface="Times New Roman" pitchFamily="18" charset="0"/>
              </a:rPr>
            </a:b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a:xfrm>
            <a:off x="395536" y="1268761"/>
            <a:ext cx="7739019" cy="4590038"/>
          </a:xfrm>
        </p:spPr>
        <p:txBody>
          <a:bodyPr>
            <a:normAutofit/>
          </a:bodyPr>
          <a:lstStyle/>
          <a:p>
            <a:pPr algn="just">
              <a:buNone/>
            </a:pPr>
            <a:r>
              <a:rPr lang="sk-SK"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Staphylococcus </a:t>
            </a:r>
            <a:r>
              <a:rPr lang="en-US" b="1" i="1" dirty="0">
                <a:latin typeface="Times New Roman" pitchFamily="18" charset="0"/>
                <a:cs typeface="Times New Roman" pitchFamily="18" charset="0"/>
              </a:rPr>
              <a:t>aureus </a:t>
            </a:r>
            <a:r>
              <a:rPr lang="en-US" b="1" dirty="0">
                <a:latin typeface="Times New Roman" pitchFamily="18" charset="0"/>
                <a:cs typeface="Times New Roman" pitchFamily="18" charset="0"/>
              </a:rPr>
              <a:t>is a non-motile facultative anaerobic Gram-positive </a:t>
            </a:r>
            <a:r>
              <a:rPr lang="en-US" b="1" dirty="0">
                <a:latin typeface="Times New Roman" pitchFamily="18" charset="0"/>
                <a:cs typeface="Times New Roman" pitchFamily="18" charset="0"/>
              </a:rPr>
              <a:t>coccus</a:t>
            </a:r>
            <a:r>
              <a:rPr lang="en-US" b="1" dirty="0">
                <a:latin typeface="Times New Roman" pitchFamily="18" charset="0"/>
                <a:cs typeface="Times New Roman" pitchFamily="18" charset="0"/>
              </a:rPr>
              <a:t>. Cells are spherical single and </a:t>
            </a:r>
            <a:r>
              <a:rPr lang="en-US" b="1" dirty="0" smtClean="0">
                <a:latin typeface="Times New Roman" pitchFamily="18" charset="0"/>
                <a:cs typeface="Times New Roman" pitchFamily="18" charset="0"/>
              </a:rPr>
              <a:t>of</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ten</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form </a:t>
            </a:r>
            <a:r>
              <a:rPr lang="en-US" b="1" dirty="0">
                <a:latin typeface="Times New Roman" pitchFamily="18" charset="0"/>
                <a:cs typeface="Times New Roman" pitchFamily="18" charset="0"/>
              </a:rPr>
              <a:t>grape-like clusters. The organism produces </a:t>
            </a:r>
            <a:r>
              <a:rPr lang="en-US" b="1" dirty="0">
                <a:latin typeface="Times New Roman" pitchFamily="18" charset="0"/>
                <a:cs typeface="Times New Roman" pitchFamily="18" charset="0"/>
              </a:rPr>
              <a:t>catalase</a:t>
            </a:r>
            <a:r>
              <a:rPr lang="en-US" b="1" dirty="0">
                <a:latin typeface="Times New Roman" pitchFamily="18" charset="0"/>
                <a:cs typeface="Times New Roman" pitchFamily="18" charset="0"/>
              </a:rPr>
              <a:t> and </a:t>
            </a:r>
            <a:r>
              <a:rPr lang="en-US" b="1" dirty="0">
                <a:latin typeface="Times New Roman" pitchFamily="18" charset="0"/>
                <a:cs typeface="Times New Roman" pitchFamily="18" charset="0"/>
              </a:rPr>
              <a:t>coagulase</a:t>
            </a:r>
            <a:r>
              <a:rPr lang="en-US" b="1" dirty="0" smtClean="0">
                <a:latin typeface="Times New Roman" pitchFamily="18" charset="0"/>
                <a:cs typeface="Times New Roman" pitchFamily="18" charset="0"/>
              </a:rPr>
              <a: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staphylococcal cell wall is resistant to </a:t>
            </a:r>
            <a:r>
              <a:rPr lang="en-US" b="1" dirty="0">
                <a:latin typeface="Times New Roman" pitchFamily="18" charset="0"/>
                <a:cs typeface="Times New Roman" pitchFamily="18" charset="0"/>
              </a:rPr>
              <a:t>lysozyme</a:t>
            </a:r>
            <a:r>
              <a:rPr lang="en-US" b="1" dirty="0">
                <a:latin typeface="Times New Roman" pitchFamily="18" charset="0"/>
                <a:cs typeface="Times New Roman" pitchFamily="18" charset="0"/>
              </a:rPr>
              <a:t> and sensitive </a:t>
            </a:r>
            <a:r>
              <a:rPr lang="en-US" b="1" dirty="0">
                <a:latin typeface="Times New Roman" pitchFamily="18" charset="0"/>
                <a:cs typeface="Times New Roman" pitchFamily="18" charset="0"/>
              </a:rPr>
              <a:t>tolysostaphin</a:t>
            </a:r>
            <a:r>
              <a:rPr lang="en-US" b="1" dirty="0">
                <a:latin typeface="Times New Roman" pitchFamily="18" charset="0"/>
                <a:cs typeface="Times New Roman" pitchFamily="18" charset="0"/>
              </a:rPr>
              <a:t>, which specifically cleaves the </a:t>
            </a:r>
            <a:r>
              <a:rPr lang="en-US" b="1" dirty="0">
                <a:latin typeface="Times New Roman" pitchFamily="18" charset="0"/>
                <a:cs typeface="Times New Roman" pitchFamily="18" charset="0"/>
              </a:rPr>
              <a:t>pentaglycin</a:t>
            </a:r>
            <a:r>
              <a:rPr lang="en-US" b="1" dirty="0">
                <a:latin typeface="Times New Roman" pitchFamily="18" charset="0"/>
                <a:cs typeface="Times New Roman" pitchFamily="18" charset="0"/>
              </a:rPr>
              <a:t> bridges </a:t>
            </a:r>
            <a:r>
              <a:rPr lang="en-US" b="1" dirty="0" smtClean="0">
                <a:latin typeface="Times New Roman" pitchFamily="18" charset="0"/>
                <a:cs typeface="Times New Roman" pitchFamily="18" charset="0"/>
              </a:rPr>
              <a:t>of</a:t>
            </a:r>
            <a:r>
              <a:rPr lang="sk-SK"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Staphylococcus </a:t>
            </a:r>
            <a:r>
              <a:rPr lang="en-US" b="1" i="1" dirty="0">
                <a:latin typeface="Times New Roman" pitchFamily="18" charset="0"/>
                <a:cs typeface="Times New Roman" pitchFamily="18" charset="0"/>
              </a:rPr>
              <a:t>spp</a:t>
            </a:r>
            <a:r>
              <a:rPr lang="en-US" b="1" dirty="0">
                <a:latin typeface="Times New Roman" pitchFamily="18" charset="0"/>
                <a:cs typeface="Times New Roman" pitchFamily="18" charset="0"/>
              </a:rPr>
              <a:t>. The organisms are able to grow in a wide range </a:t>
            </a:r>
            <a:r>
              <a:rPr lang="en-US" b="1" dirty="0" smtClean="0">
                <a:latin typeface="Times New Roman" pitchFamily="18" charset="0"/>
                <a:cs typeface="Times New Roman" pitchFamily="18" charset="0"/>
              </a:rPr>
              <a:t>of</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temperatures </a:t>
            </a:r>
            <a:r>
              <a:rPr lang="en-US" b="1" dirty="0">
                <a:latin typeface="Times New Roman" pitchFamily="18" charset="0"/>
                <a:cs typeface="Times New Roman" pitchFamily="18" charset="0"/>
              </a:rPr>
              <a:t>(7°C to 48°C with an optimum of 30°C to 37°C), pH (4.2to 9.3, with an optimum of 7.0 to 7.5); and sodium </a:t>
            </a:r>
            <a:r>
              <a:rPr lang="en-US" b="1" dirty="0" smtClean="0">
                <a:latin typeface="Times New Roman" pitchFamily="18" charset="0"/>
                <a:cs typeface="Times New Roman" pitchFamily="18" charset="0"/>
              </a:rPr>
              <a:t>chloride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concentrations </a:t>
            </a:r>
            <a:r>
              <a:rPr lang="en-US" b="1" dirty="0">
                <a:latin typeface="Times New Roman" pitchFamily="18" charset="0"/>
                <a:cs typeface="Times New Roman" pitchFamily="18" charset="0"/>
              </a:rPr>
              <a:t>(up to 15% </a:t>
            </a:r>
            <a:r>
              <a:rPr lang="en-US" b="1" dirty="0">
                <a:latin typeface="Times New Roman" pitchFamily="18" charset="0"/>
                <a:cs typeface="Times New Roman" pitchFamily="18" charset="0"/>
              </a:rPr>
              <a:t>NaCl</a:t>
            </a:r>
            <a:r>
              <a:rPr lang="en-US" b="1" dirty="0">
                <a:latin typeface="Times New Roman" pitchFamily="18" charset="0"/>
                <a:cs typeface="Times New Roman" pitchFamily="18" charset="0"/>
              </a:rPr>
              <a:t>). These characteristics enable </a:t>
            </a:r>
            <a:r>
              <a:rPr lang="en-US" b="1" dirty="0" smtClean="0">
                <a:latin typeface="Times New Roman" pitchFamily="18" charset="0"/>
                <a:cs typeface="Times New Roman" pitchFamily="18" charset="0"/>
              </a:rPr>
              <a:t>the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bacteria </a:t>
            </a:r>
            <a:r>
              <a:rPr lang="en-US" b="1" dirty="0">
                <a:latin typeface="Times New Roman" pitchFamily="18" charset="0"/>
                <a:cs typeface="Times New Roman" pitchFamily="18" charset="0"/>
              </a:rPr>
              <a:t>to survive in a wide variety of foods, especially those </a:t>
            </a:r>
            <a:r>
              <a:rPr lang="en-US" b="1" dirty="0" smtClean="0">
                <a:latin typeface="Times New Roman" pitchFamily="18" charset="0"/>
                <a:cs typeface="Times New Roman" pitchFamily="18" charset="0"/>
              </a:rPr>
              <a:t>require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manipulation </a:t>
            </a:r>
            <a:r>
              <a:rPr lang="en-US" b="1" dirty="0">
                <a:latin typeface="Times New Roman" pitchFamily="18" charset="0"/>
                <a:cs typeface="Times New Roman" pitchFamily="18" charset="0"/>
              </a:rPr>
              <a:t>during processing, including fermented food products </a:t>
            </a:r>
            <a:r>
              <a:rPr lang="en-US" b="1" dirty="0" smtClean="0">
                <a:latin typeface="Times New Roman" pitchFamily="18" charset="0"/>
                <a:cs typeface="Times New Roman" pitchFamily="18" charset="0"/>
              </a:rPr>
              <a:t>like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cheeses</a:t>
            </a:r>
            <a:r>
              <a:rPr lang="en-US" b="1" dirty="0">
                <a:latin typeface="Times New Roman" pitchFamily="18" charset="0"/>
                <a:cs typeface="Times New Roman" pitchFamily="18" charset="0"/>
              </a:rPr>
              <a:t>.</a:t>
            </a:r>
            <a:endParaRPr lang="sk-SK" b="1" dirty="0">
              <a:latin typeface="Times New Roman" pitchFamily="18" charset="0"/>
              <a:cs typeface="Times New Roman" pitchFamily="18" charset="0"/>
            </a:endParaRPr>
          </a:p>
          <a:p>
            <a:pPr algn="just"/>
            <a:endParaRPr lang="sk-SK"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a:xfrm>
            <a:off x="323528" y="1124745"/>
            <a:ext cx="8712968" cy="1574382"/>
          </a:xfrm>
        </p:spPr>
        <p:txBody>
          <a:bodyPr>
            <a:noAutofit/>
          </a:bodyPr>
          <a:lstStyle/>
          <a:p>
            <a:pPr marL="0" indent="0" algn="ctr">
              <a:buNone/>
            </a:pPr>
            <a:r>
              <a:rPr lang="sk-SK" sz="6000" b="1" dirty="0" smtClean="0">
                <a:solidFill>
                  <a:srgbClr val="C00000"/>
                </a:solidFill>
                <a:latin typeface="Times New Roman" pitchFamily="18" charset="0"/>
                <a:cs typeface="Times New Roman" pitchFamily="18" charset="0"/>
              </a:rPr>
              <a:t>Thank</a:t>
            </a:r>
            <a:r>
              <a:rPr lang="sk-SK" sz="6000" b="1" dirty="0" smtClean="0">
                <a:solidFill>
                  <a:srgbClr val="C00000"/>
                </a:solidFill>
                <a:latin typeface="Times New Roman" pitchFamily="18" charset="0"/>
                <a:cs typeface="Times New Roman" pitchFamily="18" charset="0"/>
              </a:rPr>
              <a:t> </a:t>
            </a:r>
            <a:r>
              <a:rPr lang="sk-SK" sz="6000" b="1" dirty="0" smtClean="0">
                <a:solidFill>
                  <a:srgbClr val="C00000"/>
                </a:solidFill>
                <a:latin typeface="Times New Roman" pitchFamily="18" charset="0"/>
                <a:cs typeface="Times New Roman" pitchFamily="18" charset="0"/>
              </a:rPr>
              <a:t>you</a:t>
            </a:r>
            <a:r>
              <a:rPr lang="sk-SK" sz="6000" b="1" dirty="0" smtClean="0">
                <a:solidFill>
                  <a:srgbClr val="C00000"/>
                </a:solidFill>
                <a:latin typeface="Times New Roman" pitchFamily="18" charset="0"/>
                <a:cs typeface="Times New Roman" pitchFamily="18" charset="0"/>
              </a:rPr>
              <a:t> </a:t>
            </a:r>
            <a:r>
              <a:rPr lang="sk-SK" sz="6000" b="1" dirty="0" smtClean="0">
                <a:solidFill>
                  <a:srgbClr val="C00000"/>
                </a:solidFill>
                <a:latin typeface="Times New Roman" pitchFamily="18" charset="0"/>
                <a:cs typeface="Times New Roman" pitchFamily="18" charset="0"/>
              </a:rPr>
              <a:t>for</a:t>
            </a:r>
            <a:r>
              <a:rPr lang="sk-SK" sz="6000" b="1" dirty="0" smtClean="0">
                <a:solidFill>
                  <a:srgbClr val="C00000"/>
                </a:solidFill>
                <a:latin typeface="Times New Roman" pitchFamily="18" charset="0"/>
                <a:cs typeface="Times New Roman" pitchFamily="18" charset="0"/>
              </a:rPr>
              <a:t> </a:t>
            </a:r>
            <a:r>
              <a:rPr lang="sk-SK" sz="6000" b="1" dirty="0" smtClean="0">
                <a:solidFill>
                  <a:srgbClr val="C00000"/>
                </a:solidFill>
                <a:latin typeface="Times New Roman" pitchFamily="18" charset="0"/>
                <a:cs typeface="Times New Roman" pitchFamily="18" charset="0"/>
              </a:rPr>
              <a:t>your</a:t>
            </a:r>
            <a:r>
              <a:rPr lang="sk-SK" sz="6000" b="1" dirty="0" smtClean="0">
                <a:solidFill>
                  <a:srgbClr val="C00000"/>
                </a:solidFill>
                <a:latin typeface="Times New Roman" pitchFamily="18" charset="0"/>
                <a:cs typeface="Times New Roman" pitchFamily="18" charset="0"/>
              </a:rPr>
              <a:t> </a:t>
            </a:r>
            <a:r>
              <a:rPr lang="sk-SK" sz="6000" b="1" dirty="0" smtClean="0">
                <a:solidFill>
                  <a:srgbClr val="C00000"/>
                </a:solidFill>
                <a:latin typeface="Times New Roman" pitchFamily="18" charset="0"/>
                <a:cs typeface="Times New Roman" pitchFamily="18" charset="0"/>
              </a:rPr>
              <a:t>attention</a:t>
            </a:r>
            <a:r>
              <a:rPr lang="sk-SK" sz="6000" b="1" dirty="0" smtClean="0">
                <a:solidFill>
                  <a:srgbClr val="C00000"/>
                </a:solidFill>
                <a:latin typeface="Times New Roman" pitchFamily="18" charset="0"/>
                <a:cs typeface="Times New Roman" pitchFamily="18" charset="0"/>
              </a:rPr>
              <a:t>! </a:t>
            </a:r>
            <a:endParaRPr lang="sk-SK" sz="6000" b="1" dirty="0">
              <a:solidFill>
                <a:srgbClr val="C0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86400" y="2699126"/>
            <a:ext cx="3657600" cy="416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32503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i="1" dirty="0">
                <a:latin typeface="Times New Roman" pitchFamily="18" charset="0"/>
                <a:cs typeface="Times New Roman" pitchFamily="18" charset="0"/>
              </a:rPr>
              <a:t>Salmonella</a:t>
            </a:r>
            <a:r>
              <a:rPr lang="sk-SK" dirty="0">
                <a:latin typeface="Times New Roman" pitchFamily="18" charset="0"/>
                <a:cs typeface="Times New Roman" pitchFamily="18" charset="0"/>
              </a:rPr>
              <a:t/>
            </a:r>
            <a:br>
              <a:rPr lang="sk-SK" dirty="0">
                <a:latin typeface="Times New Roman" pitchFamily="18" charset="0"/>
                <a:cs typeface="Times New Roman" pitchFamily="18" charset="0"/>
              </a:rPr>
            </a:b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a:xfrm>
            <a:off x="971600" y="908720"/>
            <a:ext cx="7125112" cy="2736304"/>
          </a:xfrm>
        </p:spPr>
        <p:txBody>
          <a:bodyPr/>
          <a:lstStyle/>
          <a:p>
            <a:pPr marL="0" algn="just">
              <a:buNone/>
            </a:pPr>
            <a:r>
              <a:rPr lang="en-US" b="1" dirty="0">
                <a:latin typeface="Times New Roman" pitchFamily="18" charset="0"/>
                <a:cs typeface="Times New Roman" pitchFamily="18" charset="0"/>
              </a:rPr>
              <a:t>Salmonellosis</a:t>
            </a:r>
            <a:r>
              <a:rPr lang="en-US" b="1" dirty="0">
                <a:latin typeface="Times New Roman" pitchFamily="18" charset="0"/>
                <a:cs typeface="Times New Roman" pitchFamily="18" charset="0"/>
              </a:rPr>
              <a:t> is the most common food-borne bacterial disease in the world. </a:t>
            </a:r>
            <a:r>
              <a:rPr lang="en-US" b="1" i="1" dirty="0">
                <a:latin typeface="Times New Roman" pitchFamily="18" charset="0"/>
                <a:cs typeface="Times New Roman" pitchFamily="18" charset="0"/>
              </a:rPr>
              <a:t>Salmonella</a:t>
            </a:r>
            <a:r>
              <a:rPr lang="en-US" b="1" dirty="0">
                <a:latin typeface="Times New Roman" pitchFamily="18" charset="0"/>
                <a:cs typeface="Times New Roman" pitchFamily="18" charset="0"/>
              </a:rPr>
              <a:t> is a significant pathogen for food-producing animals and these animals are the primary source of </a:t>
            </a:r>
            <a:r>
              <a:rPr lang="en-US" b="1" dirty="0">
                <a:latin typeface="Times New Roman" pitchFamily="18" charset="0"/>
                <a:cs typeface="Times New Roman" pitchFamily="18" charset="0"/>
              </a:rPr>
              <a:t>salmonellosis</a:t>
            </a:r>
            <a:r>
              <a:rPr lang="en-US" b="1" dirty="0">
                <a:latin typeface="Times New Roman" pitchFamily="18" charset="0"/>
                <a:cs typeface="Times New Roman" pitchFamily="18" charset="0"/>
              </a:rPr>
              <a:t>. It is estimated that herd prevalence varies between 0% and 90%, depending on the animal species and region. The pathogen is spread by trade in animals and non-heated animal food products.</a:t>
            </a:r>
            <a:endParaRPr lang="sk-SK" b="1" dirty="0">
              <a:latin typeface="Times New Roman" pitchFamily="18" charset="0"/>
              <a:cs typeface="Times New Roman" pitchFamily="18" charset="0"/>
            </a:endParaRPr>
          </a:p>
        </p:txBody>
      </p:sp>
      <p:pic>
        <p:nvPicPr>
          <p:cNvPr id="6" name="Obrázok 1"/>
          <p:cNvPicPr>
            <a:picLocks noChangeAspect="1" noChangeArrowheads="1"/>
          </p:cNvPicPr>
          <p:nvPr/>
        </p:nvPicPr>
        <p:blipFill>
          <a:blip r:embed="rId2"/>
          <a:srcRect/>
          <a:stretch>
            <a:fillRect/>
          </a:stretch>
        </p:blipFill>
        <p:spPr bwMode="auto">
          <a:xfrm>
            <a:off x="2357422" y="3500438"/>
            <a:ext cx="3724275"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Virulence</a:t>
            </a:r>
            <a:r>
              <a:rPr lang="sk-SK" dirty="0">
                <a:latin typeface="Times New Roman" pitchFamily="18" charset="0"/>
                <a:cs typeface="Times New Roman" pitchFamily="18" charset="0"/>
              </a:rPr>
              <a:t/>
            </a:r>
            <a:br>
              <a:rPr lang="sk-SK" dirty="0">
                <a:latin typeface="Times New Roman" pitchFamily="18" charset="0"/>
                <a:cs typeface="Times New Roman" pitchFamily="18" charset="0"/>
              </a:rPr>
            </a:b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p:txBody>
          <a:bodyPr>
            <a:normAutofit fontScale="92500"/>
          </a:bodyPr>
          <a:lstStyle/>
          <a:p>
            <a:pPr marL="0" algn="just">
              <a:buNone/>
            </a:pPr>
            <a:r>
              <a:rPr lang="en-US" b="1" dirty="0">
                <a:latin typeface="Times New Roman" pitchFamily="18" charset="0"/>
                <a:cs typeface="Times New Roman" pitchFamily="18" charset="0"/>
              </a:rPr>
              <a:t>Understanding the mechanisms behind the survival of </a:t>
            </a:r>
            <a:r>
              <a:rPr lang="en-US" b="1" i="1" dirty="0">
                <a:latin typeface="Times New Roman" pitchFamily="18" charset="0"/>
                <a:cs typeface="Times New Roman" pitchFamily="18" charset="0"/>
              </a:rPr>
              <a:t>Salmonella </a:t>
            </a:r>
            <a:r>
              <a:rPr lang="en-US" b="1" dirty="0">
                <a:latin typeface="Times New Roman" pitchFamily="18" charset="0"/>
                <a:cs typeface="Times New Roman" pitchFamily="18" charset="0"/>
              </a:rPr>
              <a:t>bacteria, as they invade an exposed animal, and their ability to cause disease would enable researchers to prevent much of the suffering and economic losses caused by this pathogen. However, despite substantial research efforts, progress has been limited. The current knowledge may be </a:t>
            </a:r>
            <a:r>
              <a:rPr lang="en-US" b="1" dirty="0" smtClean="0">
                <a:latin typeface="Times New Roman" pitchFamily="18" charset="0"/>
                <a:cs typeface="Times New Roman" pitchFamily="18" charset="0"/>
              </a:rPr>
              <a:t>summari</a:t>
            </a:r>
            <a:r>
              <a:rPr lang="sk-SK" b="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ed</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as follows. Following oral uptake, </a:t>
            </a:r>
            <a:r>
              <a:rPr lang="en-US" b="1" i="1" dirty="0">
                <a:latin typeface="Times New Roman" pitchFamily="18" charset="0"/>
                <a:cs typeface="Times New Roman" pitchFamily="18" charset="0"/>
              </a:rPr>
              <a:t>Salmonella </a:t>
            </a:r>
            <a:r>
              <a:rPr lang="en-US" b="1" dirty="0">
                <a:latin typeface="Times New Roman" pitchFamily="18" charset="0"/>
                <a:cs typeface="Times New Roman" pitchFamily="18" charset="0"/>
              </a:rPr>
              <a:t>is successively exposed to:</a:t>
            </a:r>
            <a:endParaRPr lang="sk-SK" b="1" dirty="0">
              <a:latin typeface="Times New Roman" pitchFamily="18" charset="0"/>
              <a:cs typeface="Times New Roman" pitchFamily="18" charset="0"/>
            </a:endParaRPr>
          </a:p>
          <a:p>
            <a:pPr marL="0">
              <a:buNone/>
            </a:pPr>
            <a:r>
              <a:rPr lang="en-US" b="1" dirty="0">
                <a:latin typeface="Times New Roman" pitchFamily="18" charset="0"/>
                <a:cs typeface="Times New Roman" pitchFamily="18" charset="0"/>
              </a:rPr>
              <a:t>a) low pH in the stomach,</a:t>
            </a:r>
            <a:endParaRPr lang="sk-SK" b="1" dirty="0">
              <a:latin typeface="Times New Roman" pitchFamily="18" charset="0"/>
              <a:cs typeface="Times New Roman" pitchFamily="18" charset="0"/>
            </a:endParaRPr>
          </a:p>
          <a:p>
            <a:pPr marL="0">
              <a:buNone/>
            </a:pPr>
            <a:r>
              <a:rPr lang="en-US" b="1" dirty="0">
                <a:latin typeface="Times New Roman" pitchFamily="18" charset="0"/>
                <a:cs typeface="Times New Roman" pitchFamily="18" charset="0"/>
              </a:rPr>
              <a:t>b) the strong antimicrobial effect of bile,</a:t>
            </a:r>
            <a:endParaRPr lang="sk-SK" b="1" dirty="0">
              <a:latin typeface="Times New Roman" pitchFamily="18" charset="0"/>
              <a:cs typeface="Times New Roman" pitchFamily="18" charset="0"/>
            </a:endParaRPr>
          </a:p>
          <a:p>
            <a:pPr marL="0">
              <a:buNone/>
            </a:pPr>
            <a:r>
              <a:rPr lang="en-US" b="1" dirty="0">
                <a:latin typeface="Times New Roman" pitchFamily="18" charset="0"/>
                <a:cs typeface="Times New Roman" pitchFamily="18" charset="0"/>
              </a:rPr>
              <a:t>c) decreasing of oxygen supply,</a:t>
            </a:r>
            <a:endParaRPr lang="sk-SK" b="1" dirty="0">
              <a:latin typeface="Times New Roman" pitchFamily="18" charset="0"/>
              <a:cs typeface="Times New Roman" pitchFamily="18" charset="0"/>
            </a:endParaRPr>
          </a:p>
          <a:p>
            <a:pPr marL="0">
              <a:buNone/>
            </a:pPr>
            <a:r>
              <a:rPr lang="en-US" b="1" dirty="0">
                <a:latin typeface="Times New Roman" pitchFamily="18" charset="0"/>
                <a:cs typeface="Times New Roman" pitchFamily="18" charset="0"/>
              </a:rPr>
              <a:t>d) normal gut flora and metabolites,</a:t>
            </a:r>
            <a:endParaRPr lang="sk-SK" b="1" dirty="0">
              <a:latin typeface="Times New Roman" pitchFamily="18" charset="0"/>
              <a:cs typeface="Times New Roman" pitchFamily="18" charset="0"/>
            </a:endParaRPr>
          </a:p>
          <a:p>
            <a:pPr marL="0">
              <a:buNone/>
            </a:pPr>
            <a:r>
              <a:rPr lang="en-US" b="1" dirty="0">
                <a:latin typeface="Times New Roman" pitchFamily="18" charset="0"/>
                <a:cs typeface="Times New Roman" pitchFamily="18" charset="0"/>
              </a:rPr>
              <a:t>e) intestinal peristalsis,</a:t>
            </a:r>
            <a:endParaRPr lang="sk-SK" b="1" dirty="0">
              <a:latin typeface="Times New Roman" pitchFamily="18" charset="0"/>
              <a:cs typeface="Times New Roman" pitchFamily="18" charset="0"/>
            </a:endParaRPr>
          </a:p>
          <a:p>
            <a:pPr marL="0">
              <a:buNone/>
            </a:pPr>
            <a:r>
              <a:rPr lang="en-US" b="1" dirty="0">
                <a:latin typeface="Times New Roman" pitchFamily="18" charset="0"/>
                <a:cs typeface="Times New Roman" pitchFamily="18" charset="0"/>
              </a:rPr>
              <a:t>f) cationic antimicrobial peptides present on the surface of epithelial cells.</a:t>
            </a:r>
            <a:endParaRPr lang="sk-SK" b="1" dirty="0">
              <a:latin typeface="Times New Roman" pitchFamily="18" charset="0"/>
              <a:cs typeface="Times New Roman" pitchFamily="18" charset="0"/>
            </a:endParaRPr>
          </a:p>
          <a:p>
            <a:endParaRPr lang="sk-SK"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Animal sources of food-borne </a:t>
            </a:r>
            <a:r>
              <a:rPr lang="en-US" b="1" dirty="0">
                <a:latin typeface="Times New Roman" pitchFamily="18" charset="0"/>
                <a:cs typeface="Times New Roman" pitchFamily="18" charset="0"/>
              </a:rPr>
              <a:t>salmonellosis</a:t>
            </a:r>
            <a:r>
              <a:rPr lang="sk-SK" dirty="0"/>
              <a:t/>
            </a:r>
            <a:br>
              <a:rPr lang="sk-SK" dirty="0"/>
            </a:br>
            <a:endParaRPr lang="sk-SK" dirty="0"/>
          </a:p>
        </p:txBody>
      </p:sp>
      <p:sp>
        <p:nvSpPr>
          <p:cNvPr id="3" name="Zástupný symbol pro obsah 2"/>
          <p:cNvSpPr>
            <a:spLocks noGrp="1"/>
          </p:cNvSpPr>
          <p:nvPr>
            <p:ph idx="1"/>
          </p:nvPr>
        </p:nvSpPr>
        <p:spPr>
          <a:xfrm>
            <a:off x="1047288" y="1268760"/>
            <a:ext cx="7125112" cy="4051437"/>
          </a:xfrm>
        </p:spPr>
        <p:txBody>
          <a:bodyPr/>
          <a:lstStyle/>
          <a:p>
            <a:r>
              <a:rPr lang="en-US" b="1" dirty="0">
                <a:latin typeface="Times New Roman" pitchFamily="18" charset="0"/>
                <a:cs typeface="Times New Roman" pitchFamily="18" charset="0"/>
              </a:rPr>
              <a:t>An EU scientific committee concluded that the </a:t>
            </a:r>
            <a:r>
              <a:rPr lang="en-US" b="1" dirty="0" smtClean="0">
                <a:latin typeface="Times New Roman" pitchFamily="18" charset="0"/>
                <a:cs typeface="Times New Roman" pitchFamily="18" charset="0"/>
              </a:rPr>
              <a:t>food</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categories </a:t>
            </a:r>
            <a:r>
              <a:rPr lang="en-US" b="1" dirty="0">
                <a:latin typeface="Times New Roman" pitchFamily="18" charset="0"/>
                <a:cs typeface="Times New Roman" pitchFamily="18" charset="0"/>
              </a:rPr>
              <a:t>that possibly pose the greatest hazard to </a:t>
            </a:r>
            <a:r>
              <a:rPr lang="en-US" b="1" dirty="0" smtClean="0">
                <a:latin typeface="Times New Roman" pitchFamily="18" charset="0"/>
                <a:cs typeface="Times New Roman" pitchFamily="18" charset="0"/>
              </a:rPr>
              <a:t>public</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health </a:t>
            </a:r>
            <a:r>
              <a:rPr lang="en-US" b="1" dirty="0">
                <a:latin typeface="Times New Roman" pitchFamily="18" charset="0"/>
                <a:cs typeface="Times New Roman" pitchFamily="18" charset="0"/>
              </a:rPr>
              <a:t>include:</a:t>
            </a:r>
            <a:endParaRPr lang="sk-SK" b="1" dirty="0">
              <a:latin typeface="Times New Roman" pitchFamily="18" charset="0"/>
              <a:cs typeface="Times New Roman" pitchFamily="18" charset="0"/>
            </a:endParaRPr>
          </a:p>
          <a:p>
            <a:r>
              <a:rPr lang="en-US" b="1" dirty="0">
                <a:latin typeface="Times New Roman" pitchFamily="18" charset="0"/>
                <a:cs typeface="Times New Roman" pitchFamily="18" charset="0"/>
              </a:rPr>
              <a:t>-raw meat and some meat products intended to </a:t>
            </a:r>
            <a:r>
              <a:rPr lang="en-US" b="1" dirty="0" smtClean="0">
                <a:latin typeface="Times New Roman" pitchFamily="18" charset="0"/>
                <a:cs typeface="Times New Roman" pitchFamily="18" charset="0"/>
              </a:rPr>
              <a:t>bee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ten </a:t>
            </a:r>
            <a:r>
              <a:rPr lang="en-US" b="1" dirty="0">
                <a:latin typeface="Times New Roman" pitchFamily="18" charset="0"/>
                <a:cs typeface="Times New Roman" pitchFamily="18" charset="0"/>
              </a:rPr>
              <a:t>raw,</a:t>
            </a:r>
            <a:endParaRPr lang="sk-SK" b="1" dirty="0">
              <a:latin typeface="Times New Roman" pitchFamily="18" charset="0"/>
              <a:cs typeface="Times New Roman" pitchFamily="18" charset="0"/>
            </a:endParaRPr>
          </a:p>
          <a:p>
            <a:r>
              <a:rPr lang="en-US" b="1" dirty="0">
                <a:latin typeface="Times New Roman" pitchFamily="18" charset="0"/>
                <a:cs typeface="Times New Roman" pitchFamily="18" charset="0"/>
              </a:rPr>
              <a:t>-raw or undercooked poultry meat products,</a:t>
            </a:r>
            <a:endParaRPr lang="sk-SK" b="1" dirty="0">
              <a:latin typeface="Times New Roman" pitchFamily="18" charset="0"/>
              <a:cs typeface="Times New Roman" pitchFamily="18" charset="0"/>
            </a:endParaRPr>
          </a:p>
          <a:p>
            <a:r>
              <a:rPr lang="en-US" b="1" dirty="0">
                <a:latin typeface="Times New Roman" pitchFamily="18" charset="0"/>
                <a:cs typeface="Times New Roman" pitchFamily="18" charset="0"/>
              </a:rPr>
              <a:t>-eggs and products containing raw eggs,</a:t>
            </a:r>
            <a:endParaRPr lang="sk-SK" b="1" dirty="0">
              <a:latin typeface="Times New Roman" pitchFamily="18" charset="0"/>
              <a:cs typeface="Times New Roman" pitchFamily="18" charset="0"/>
            </a:endParaRPr>
          </a:p>
          <a:p>
            <a:r>
              <a:rPr lang="en-US" b="1" dirty="0">
                <a:latin typeface="Times New Roman" pitchFamily="18" charset="0"/>
                <a:cs typeface="Times New Roman" pitchFamily="18" charset="0"/>
              </a:rPr>
              <a:t>-</a:t>
            </a:r>
            <a:r>
              <a:rPr lang="en-US" b="1" dirty="0">
                <a:latin typeface="Times New Roman" pitchFamily="18" charset="0"/>
                <a:cs typeface="Times New Roman" pitchFamily="18" charset="0"/>
              </a:rPr>
              <a:t>unpasteurised</a:t>
            </a:r>
            <a:r>
              <a:rPr lang="en-US" b="1" dirty="0">
                <a:latin typeface="Times New Roman" pitchFamily="18" charset="0"/>
                <a:cs typeface="Times New Roman" pitchFamily="18" charset="0"/>
              </a:rPr>
              <a:t> milk and some milk products.</a:t>
            </a:r>
            <a:endParaRPr lang="sk-SK" b="1" dirty="0">
              <a:latin typeface="Times New Roman" pitchFamily="18" charset="0"/>
              <a:cs typeface="Times New Roman" pitchFamily="18" charset="0"/>
            </a:endParaRPr>
          </a:p>
          <a:p>
            <a:endParaRPr lang="sk-SK"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31640" y="4725144"/>
            <a:ext cx="2605459" cy="1851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39952" y="4725144"/>
            <a:ext cx="2380188" cy="1874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948264" y="4725144"/>
            <a:ext cx="1905000" cy="1419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i="1" dirty="0">
                <a:latin typeface="Times New Roman" pitchFamily="18" charset="0"/>
                <a:cs typeface="Times New Roman" pitchFamily="18" charset="0"/>
              </a:rPr>
              <a:t>Shigella</a:t>
            </a:r>
            <a:r>
              <a:rPr lang="sk-SK" dirty="0">
                <a:latin typeface="Times New Roman" pitchFamily="18" charset="0"/>
                <a:cs typeface="Times New Roman" pitchFamily="18" charset="0"/>
              </a:rPr>
              <a:t/>
            </a:r>
            <a:br>
              <a:rPr lang="sk-SK" dirty="0">
                <a:latin typeface="Times New Roman" pitchFamily="18" charset="0"/>
                <a:cs typeface="Times New Roman" pitchFamily="18" charset="0"/>
              </a:rPr>
            </a:b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a:xfrm>
            <a:off x="1043608" y="1268760"/>
            <a:ext cx="5328592" cy="5054617"/>
          </a:xfrm>
        </p:spPr>
        <p:txBody>
          <a:bodyPr>
            <a:normAutofit/>
          </a:bodyPr>
          <a:lstStyle/>
          <a:p>
            <a:pPr marL="0" algn="just">
              <a:buNone/>
            </a:pPr>
            <a:r>
              <a:rPr lang="en-US" b="1" dirty="0">
                <a:latin typeface="Times New Roman" pitchFamily="18" charset="0"/>
                <a:cs typeface="Times New Roman" pitchFamily="18" charset="0"/>
              </a:rPr>
              <a:t>The genus </a:t>
            </a:r>
            <a:r>
              <a:rPr lang="en-US" b="1" i="1" dirty="0">
                <a:latin typeface="Times New Roman" pitchFamily="18" charset="0"/>
                <a:cs typeface="Times New Roman" pitchFamily="18" charset="0"/>
              </a:rPr>
              <a:t>Shigella</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belongs to the family </a:t>
            </a:r>
            <a:r>
              <a:rPr lang="en-US" b="1" i="1" dirty="0">
                <a:latin typeface="Times New Roman" pitchFamily="18" charset="0"/>
                <a:cs typeface="Times New Roman" pitchFamily="18" charset="0"/>
              </a:rPr>
              <a:t>Enterobacteriaceae</a:t>
            </a:r>
            <a:r>
              <a:rPr lang="en-US" b="1" dirty="0">
                <a:latin typeface="Times New Roman" pitchFamily="18" charset="0"/>
                <a:cs typeface="Times New Roman" pitchFamily="18" charset="0"/>
              </a:rPr>
              <a:t>, as do the salmonellae </a:t>
            </a:r>
            <a:r>
              <a:rPr lang="en-US" b="1" dirty="0" smtClean="0">
                <a:latin typeface="Times New Roman" pitchFamily="18" charset="0"/>
                <a:cs typeface="Times New Roman" pitchFamily="18" charset="0"/>
              </a:rPr>
              <a:t>and</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escherichiae</a:t>
            </a:r>
            <a:r>
              <a:rPr lang="en-US" b="1" dirty="0">
                <a:latin typeface="Times New Roman" pitchFamily="18" charset="0"/>
                <a:cs typeface="Times New Roman" pitchFamily="18" charset="0"/>
              </a:rPr>
              <a:t>. Only four species are recognized: </a:t>
            </a:r>
            <a:r>
              <a:rPr lang="en-US" b="1" i="1" dirty="0">
                <a:latin typeface="Times New Roman" pitchFamily="18" charset="0"/>
                <a:cs typeface="Times New Roman" pitchFamily="18" charset="0"/>
              </a:rPr>
              <a:t>S. </a:t>
            </a:r>
            <a:r>
              <a:rPr lang="en-US" b="1" i="1" dirty="0">
                <a:latin typeface="Times New Roman" pitchFamily="18" charset="0"/>
                <a:cs typeface="Times New Roman" pitchFamily="18" charset="0"/>
              </a:rPr>
              <a:t>dysenteriae</a:t>
            </a:r>
            <a:r>
              <a:rPr lang="en-US" b="1" i="1" dirty="0">
                <a:latin typeface="Times New Roman" pitchFamily="18" charset="0"/>
                <a:cs typeface="Times New Roman" pitchFamily="18" charset="0"/>
              </a:rPr>
              <a:t>, S. </a:t>
            </a:r>
            <a:r>
              <a:rPr lang="en-US" b="1" i="1" dirty="0">
                <a:latin typeface="Times New Roman" pitchFamily="18" charset="0"/>
                <a:cs typeface="Times New Roman" pitchFamily="18" charset="0"/>
              </a:rPr>
              <a:t>flexneri</a:t>
            </a:r>
            <a:r>
              <a:rPr lang="en-US" b="1" i="1" dirty="0">
                <a:latin typeface="Times New Roman" pitchFamily="18" charset="0"/>
                <a:cs typeface="Times New Roman" pitchFamily="18" charset="0"/>
              </a:rPr>
              <a:t>, S. </a:t>
            </a:r>
            <a:r>
              <a:rPr lang="en-US" b="1" i="1" dirty="0">
                <a:latin typeface="Times New Roman" pitchFamily="18" charset="0"/>
                <a:cs typeface="Times New Roman" pitchFamily="18" charset="0"/>
              </a:rPr>
              <a:t>boydii</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and </a:t>
            </a:r>
            <a:r>
              <a:rPr lang="en-US" b="1" i="1" dirty="0">
                <a:latin typeface="Times New Roman" pitchFamily="18" charset="0"/>
                <a:cs typeface="Times New Roman" pitchFamily="18" charset="0"/>
              </a:rPr>
              <a:t>S. </a:t>
            </a:r>
            <a:r>
              <a:rPr lang="en-US" b="1" i="1" dirty="0">
                <a:latin typeface="Times New Roman" pitchFamily="18" charset="0"/>
                <a:cs typeface="Times New Roman" pitchFamily="18" charset="0"/>
              </a:rPr>
              <a:t>sonnei</a:t>
            </a:r>
            <a:r>
              <a:rPr lang="en-US" b="1" i="1" dirty="0">
                <a:latin typeface="Times New Roman" pitchFamily="18" charset="0"/>
                <a:cs typeface="Times New Roman" pitchFamily="18" charset="0"/>
              </a:rPr>
              <a:t>. S. </a:t>
            </a:r>
            <a:r>
              <a:rPr lang="en-US" b="1" i="1" dirty="0">
                <a:latin typeface="Times New Roman" pitchFamily="18" charset="0"/>
                <a:cs typeface="Times New Roman" pitchFamily="18" charset="0"/>
              </a:rPr>
              <a:t>dysenteriae</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is a primary pathogen </a:t>
            </a:r>
            <a:r>
              <a:rPr lang="en-US" b="1" dirty="0" smtClean="0">
                <a:latin typeface="Times New Roman" pitchFamily="18" charset="0"/>
                <a:cs typeface="Times New Roman" pitchFamily="18" charset="0"/>
              </a:rPr>
              <a:t>that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causes </a:t>
            </a:r>
            <a:r>
              <a:rPr lang="en-US" b="1" dirty="0">
                <a:latin typeface="Times New Roman" pitchFamily="18" charset="0"/>
                <a:cs typeface="Times New Roman" pitchFamily="18" charset="0"/>
              </a:rPr>
              <a:t>classic bacillary dysentery; as few as 10 CFU </a:t>
            </a:r>
            <a:r>
              <a:rPr lang="en-US" b="1" dirty="0" smtClean="0">
                <a:latin typeface="Times New Roman" pitchFamily="18" charset="0"/>
                <a:cs typeface="Times New Roman" pitchFamily="18" charset="0"/>
              </a:rPr>
              <a:t>are </a:t>
            </a:r>
            <a:r>
              <a:rPr lang="en-US" b="1" dirty="0">
                <a:latin typeface="Times New Roman" pitchFamily="18" charset="0"/>
                <a:cs typeface="Times New Roman" pitchFamily="18" charset="0"/>
              </a:rPr>
              <a:t>known to initiate infection in susceptible individuals. By applying data from two </a:t>
            </a:r>
            <a:r>
              <a:rPr lang="en-US" b="1" dirty="0" smtClean="0">
                <a:latin typeface="Times New Roman" pitchFamily="18" charset="0"/>
                <a:cs typeface="Times New Roman" pitchFamily="18" charset="0"/>
              </a:rPr>
              <a:t>cruise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ship </a:t>
            </a:r>
            <a:r>
              <a:rPr lang="en-US" b="1" dirty="0">
                <a:latin typeface="Times New Roman" pitchFamily="18" charset="0"/>
                <a:cs typeface="Times New Roman" pitchFamily="18" charset="0"/>
              </a:rPr>
              <a:t>outbreaks to a mathematical model, it </a:t>
            </a:r>
            <a:r>
              <a:rPr lang="en-US" b="1" dirty="0" smtClean="0">
                <a:latin typeface="Times New Roman" pitchFamily="18" charset="0"/>
                <a:cs typeface="Times New Roman" pitchFamily="18" charset="0"/>
              </a:rPr>
              <a:t>was</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estimated </a:t>
            </a:r>
            <a:r>
              <a:rPr lang="en-US" b="1" dirty="0">
                <a:latin typeface="Times New Roman" pitchFamily="18" charset="0"/>
                <a:cs typeface="Times New Roman" pitchFamily="18" charset="0"/>
              </a:rPr>
              <a:t>that the outbreaks could have been </a:t>
            </a:r>
            <a:r>
              <a:rPr lang="en-US" b="1" dirty="0" smtClean="0">
                <a:latin typeface="Times New Roman" pitchFamily="18" charset="0"/>
                <a:cs typeface="Times New Roman" pitchFamily="18" charset="0"/>
              </a:rPr>
              <a:t>due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to </a:t>
            </a:r>
            <a:r>
              <a:rPr lang="en-US" b="1" dirty="0">
                <a:latin typeface="Times New Roman" pitchFamily="18" charset="0"/>
                <a:cs typeface="Times New Roman" pitchFamily="18" charset="0"/>
              </a:rPr>
              <a:t>ingestion of a mean of 344 </a:t>
            </a:r>
            <a:r>
              <a:rPr lang="en-US" b="1" i="1" dirty="0">
                <a:latin typeface="Times New Roman" pitchFamily="18" charset="0"/>
                <a:cs typeface="Times New Roman" pitchFamily="18" charset="0"/>
              </a:rPr>
              <a:t>Shigella</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cells </a:t>
            </a:r>
            <a:r>
              <a:rPr lang="en-US" b="1" dirty="0" smtClean="0">
                <a:latin typeface="Times New Roman" pitchFamily="18" charset="0"/>
                <a:cs typeface="Times New Roman" pitchFamily="18" charset="0"/>
              </a:rPr>
              <a:t>per</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meal </a:t>
            </a:r>
            <a:r>
              <a:rPr lang="en-US" b="1" dirty="0">
                <a:latin typeface="Times New Roman" pitchFamily="18" charset="0"/>
                <a:cs typeface="Times New Roman" pitchFamily="18" charset="0"/>
              </a:rPr>
              <a:t>and 10.5 to 12 cells per glass of water. Although this syndrome can be contracted from foods, it is not considered to be a food-poisoning organism in the same sense as the other three species, and it is not discussed further. </a:t>
            </a:r>
            <a:r>
              <a:rPr lang="en-US" b="1" dirty="0" smtClean="0">
                <a:latin typeface="Times New Roman" pitchFamily="18" charset="0"/>
                <a:cs typeface="Times New Roman" pitchFamily="18" charset="0"/>
              </a:rPr>
              <a:t>Unlike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salmonellae and </a:t>
            </a:r>
            <a:r>
              <a:rPr lang="en-US" b="1" dirty="0">
                <a:latin typeface="Times New Roman" pitchFamily="18" charset="0"/>
                <a:cs typeface="Times New Roman" pitchFamily="18" charset="0"/>
              </a:rPr>
              <a:t>escherichiae</a:t>
            </a:r>
            <a:r>
              <a:rPr lang="en-US" b="1" dirty="0">
                <a:latin typeface="Times New Roman" pitchFamily="18" charset="0"/>
                <a:cs typeface="Times New Roman" pitchFamily="18" charset="0"/>
              </a:rPr>
              <a:t>, the </a:t>
            </a:r>
            <a:r>
              <a:rPr lang="en-US" b="1" dirty="0">
                <a:latin typeface="Times New Roman" pitchFamily="18" charset="0"/>
                <a:cs typeface="Times New Roman" pitchFamily="18" charset="0"/>
              </a:rPr>
              <a:t>shigellae</a:t>
            </a:r>
            <a:r>
              <a:rPr lang="en-US" b="1" dirty="0">
                <a:latin typeface="Times New Roman" pitchFamily="18" charset="0"/>
                <a:cs typeface="Times New Roman" pitchFamily="18" charset="0"/>
              </a:rPr>
              <a:t> have no known non human animal reservoirs. </a:t>
            </a:r>
            <a:endParaRPr lang="sk-SK"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2240" y="1484784"/>
            <a:ext cx="2014165" cy="27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i="1" dirty="0">
                <a:latin typeface="Times New Roman" pitchFamily="18" charset="0"/>
                <a:cs typeface="Times New Roman" pitchFamily="18" charset="0"/>
              </a:rPr>
              <a:t>Escherichia coli</a:t>
            </a:r>
            <a:r>
              <a:rPr lang="sk-SK" dirty="0">
                <a:latin typeface="Times New Roman" pitchFamily="18" charset="0"/>
                <a:cs typeface="Times New Roman" pitchFamily="18" charset="0"/>
              </a:rPr>
              <a:t/>
            </a:r>
            <a:br>
              <a:rPr lang="sk-SK" dirty="0">
                <a:latin typeface="Times New Roman" pitchFamily="18" charset="0"/>
                <a:cs typeface="Times New Roman" pitchFamily="18" charset="0"/>
              </a:rPr>
            </a:br>
            <a:endParaRPr lang="sk-SK" dirty="0">
              <a:latin typeface="Times New Roman" pitchFamily="18" charset="0"/>
              <a:cs typeface="Times New Roman" pitchFamily="18" charset="0"/>
            </a:endParaRPr>
          </a:p>
        </p:txBody>
      </p:sp>
      <p:sp>
        <p:nvSpPr>
          <p:cNvPr id="3" name="Zástupný symbol pro obsah 2"/>
          <p:cNvSpPr>
            <a:spLocks noGrp="1"/>
          </p:cNvSpPr>
          <p:nvPr>
            <p:ph idx="1"/>
          </p:nvPr>
        </p:nvSpPr>
        <p:spPr>
          <a:xfrm>
            <a:off x="971600" y="1196752"/>
            <a:ext cx="7125112" cy="3312368"/>
          </a:xfrm>
        </p:spPr>
        <p:txBody>
          <a:bodyPr>
            <a:normAutofit/>
          </a:bodyPr>
          <a:lstStyle/>
          <a:p>
            <a:r>
              <a:rPr lang="en-US" b="1" i="1" dirty="0">
                <a:latin typeface="Times New Roman" pitchFamily="18" charset="0"/>
                <a:cs typeface="Times New Roman" pitchFamily="18" charset="0"/>
              </a:rPr>
              <a:t>Escherichia coli</a:t>
            </a:r>
            <a:r>
              <a:rPr lang="en-US" b="1" dirty="0">
                <a:latin typeface="Times New Roman" pitchFamily="18" charset="0"/>
                <a:cs typeface="Times New Roman" pitchFamily="18" charset="0"/>
              </a:rPr>
              <a:t>, a prokaryote commonly found in gastrointestinal tracts of humans and animals, is a member of the family </a:t>
            </a:r>
            <a:r>
              <a:rPr lang="en-US" b="1" i="1" dirty="0">
                <a:latin typeface="Times New Roman" pitchFamily="18" charset="0"/>
                <a:cs typeface="Times New Roman" pitchFamily="18" charset="0"/>
              </a:rPr>
              <a:t>Enterobacteriaceae</a:t>
            </a:r>
            <a:r>
              <a:rPr lang="en-US" b="1" dirty="0">
                <a:latin typeface="Times New Roman" pitchFamily="18" charset="0"/>
                <a:cs typeface="Times New Roman" pitchFamily="18" charset="0"/>
              </a:rPr>
              <a:t>, which also includes the genera </a:t>
            </a:r>
            <a:r>
              <a:rPr lang="en-US" b="1" i="1" dirty="0">
                <a:latin typeface="Times New Roman" pitchFamily="18" charset="0"/>
                <a:cs typeface="Times New Roman" pitchFamily="18" charset="0"/>
              </a:rPr>
              <a:t>Salmonella, </a:t>
            </a:r>
            <a:r>
              <a:rPr lang="en-US" b="1" i="1" dirty="0">
                <a:latin typeface="Times New Roman" pitchFamily="18" charset="0"/>
                <a:cs typeface="Times New Roman" pitchFamily="18" charset="0"/>
              </a:rPr>
              <a:t>Shigella</a:t>
            </a:r>
            <a:r>
              <a:rPr lang="en-US" b="1" i="1" dirty="0">
                <a:latin typeface="Times New Roman" pitchFamily="18" charset="0"/>
                <a:cs typeface="Times New Roman" pitchFamily="18" charset="0"/>
              </a:rPr>
              <a:t>, </a:t>
            </a:r>
            <a:r>
              <a:rPr lang="en-US" b="1" i="1" dirty="0">
                <a:latin typeface="Times New Roman" pitchFamily="18" charset="0"/>
                <a:cs typeface="Times New Roman" pitchFamily="18" charset="0"/>
              </a:rPr>
              <a:t>Klebsiella</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and </a:t>
            </a:r>
            <a:r>
              <a:rPr lang="en-US" b="1" i="1" dirty="0">
                <a:latin typeface="Times New Roman" pitchFamily="18" charset="0"/>
                <a:cs typeface="Times New Roman" pitchFamily="18" charset="0"/>
              </a:rPr>
              <a:t>Enterobacter</a:t>
            </a:r>
            <a:r>
              <a:rPr lang="en-US" b="1" dirty="0">
                <a:latin typeface="Times New Roman" pitchFamily="18" charset="0"/>
                <a:cs typeface="Times New Roman" pitchFamily="18" charset="0"/>
              </a:rPr>
              <a:t>. </a:t>
            </a:r>
            <a:endParaRPr lang="sk-SK" b="1" dirty="0" smtClean="0">
              <a:latin typeface="Times New Roman" pitchFamily="18" charset="0"/>
              <a:cs typeface="Times New Roman" pitchFamily="18" charset="0"/>
            </a:endParaRPr>
          </a:p>
          <a:p>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is a Gram-negative straight rod, </a:t>
            </a:r>
            <a:r>
              <a:rPr lang="en-US" b="1" dirty="0">
                <a:latin typeface="Times New Roman" pitchFamily="18" charset="0"/>
                <a:cs typeface="Times New Roman" pitchFamily="18" charset="0"/>
              </a:rPr>
              <a:t>facultatively</a:t>
            </a:r>
            <a:r>
              <a:rPr lang="en-US" b="1" dirty="0">
                <a:latin typeface="Times New Roman" pitchFamily="18" charset="0"/>
                <a:cs typeface="Times New Roman" pitchFamily="18" charset="0"/>
              </a:rPr>
              <a:t> anaerobic, </a:t>
            </a:r>
            <a:r>
              <a:rPr lang="en-US" b="1" dirty="0">
                <a:latin typeface="Times New Roman" pitchFamily="18" charset="0"/>
                <a:cs typeface="Times New Roman" pitchFamily="18" charset="0"/>
              </a:rPr>
              <a:t>oxidase</a:t>
            </a:r>
            <a:r>
              <a:rPr lang="en-US" b="1" dirty="0">
                <a:latin typeface="Times New Roman" pitchFamily="18" charset="0"/>
                <a:cs typeface="Times New Roman" pitchFamily="18" charset="0"/>
              </a:rPr>
              <a:t> negative and</a:t>
            </a:r>
            <a:endParaRPr lang="sk-SK" b="1" dirty="0">
              <a:latin typeface="Times New Roman" pitchFamily="18" charset="0"/>
              <a:cs typeface="Times New Roman" pitchFamily="18" charset="0"/>
            </a:endParaRPr>
          </a:p>
          <a:p>
            <a:r>
              <a:rPr lang="en-US" b="1" dirty="0">
                <a:latin typeface="Times New Roman" pitchFamily="18" charset="0"/>
                <a:cs typeface="Times New Roman" pitchFamily="18" charset="0"/>
              </a:rPr>
              <a:t>catalase</a:t>
            </a:r>
            <a:r>
              <a:rPr lang="en-US" b="1" dirty="0">
                <a:latin typeface="Times New Roman" pitchFamily="18" charset="0"/>
                <a:cs typeface="Times New Roman" pitchFamily="18" charset="0"/>
              </a:rPr>
              <a:t> positive, and usually motile. </a:t>
            </a:r>
            <a:endParaRPr lang="sk-SK"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4714884"/>
            <a:ext cx="2176013" cy="1798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5000628" y="3786190"/>
            <a:ext cx="386715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VTEC</a:t>
            </a:r>
            <a:r>
              <a:rPr lang="sk-SK" b="1" dirty="0">
                <a:latin typeface="Times New Roman" pitchFamily="18" charset="0"/>
                <a:cs typeface="Times New Roman" pitchFamily="18" charset="0"/>
              </a:rPr>
              <a:t/>
            </a:r>
            <a:br>
              <a:rPr lang="sk-SK" b="1" dirty="0">
                <a:latin typeface="Times New Roman" pitchFamily="18" charset="0"/>
                <a:cs typeface="Times New Roman" pitchFamily="18" charset="0"/>
              </a:rPr>
            </a:br>
            <a:endParaRPr lang="sk-SK" b="1" dirty="0">
              <a:latin typeface="Times New Roman" pitchFamily="18" charset="0"/>
              <a:cs typeface="Times New Roman" pitchFamily="18" charset="0"/>
            </a:endParaRPr>
          </a:p>
        </p:txBody>
      </p:sp>
      <p:sp>
        <p:nvSpPr>
          <p:cNvPr id="3" name="Zástupný symbol pro obsah 2"/>
          <p:cNvSpPr>
            <a:spLocks noGrp="1"/>
          </p:cNvSpPr>
          <p:nvPr>
            <p:ph idx="1"/>
          </p:nvPr>
        </p:nvSpPr>
        <p:spPr>
          <a:xfrm>
            <a:off x="683568" y="1484784"/>
            <a:ext cx="7848872" cy="4608511"/>
          </a:xfrm>
        </p:spPr>
        <p:txBody>
          <a:bodyPr>
            <a:normAutofit/>
          </a:bodyPr>
          <a:lstStyle/>
          <a:p>
            <a:pPr marL="0" algn="just">
              <a:buNone/>
            </a:pPr>
            <a:r>
              <a:rPr lang="en-US" b="1" dirty="0">
                <a:latin typeface="Times New Roman" pitchFamily="18" charset="0"/>
                <a:cs typeface="Times New Roman" pitchFamily="18" charset="0"/>
              </a:rPr>
              <a:t>In Europe, most commonly, the </a:t>
            </a:r>
            <a:r>
              <a:rPr lang="en-US" b="1" dirty="0">
                <a:latin typeface="Times New Roman" pitchFamily="18" charset="0"/>
                <a:cs typeface="Times New Roman" pitchFamily="18" charset="0"/>
              </a:rPr>
              <a:t>cytotoxin</a:t>
            </a:r>
            <a:r>
              <a:rPr lang="en-US" b="1" dirty="0">
                <a:latin typeface="Times New Roman" pitchFamily="18" charset="0"/>
                <a:cs typeface="Times New Roman" pitchFamily="18" charset="0"/>
              </a:rPr>
              <a:t> produced by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serotype O157 has been called </a:t>
            </a:r>
            <a:r>
              <a:rPr lang="en-US" b="1" dirty="0">
                <a:latin typeface="Times New Roman" pitchFamily="18" charset="0"/>
                <a:cs typeface="Times New Roman" pitchFamily="18" charset="0"/>
              </a:rPr>
              <a:t>verotoxin</a:t>
            </a:r>
            <a:r>
              <a:rPr lang="en-US" b="1" dirty="0">
                <a:latin typeface="Times New Roman" pitchFamily="18" charset="0"/>
                <a:cs typeface="Times New Roman" pitchFamily="18" charset="0"/>
              </a:rPr>
              <a:t> (</a:t>
            </a:r>
            <a:r>
              <a:rPr lang="en-US" b="1" dirty="0">
                <a:latin typeface="Times New Roman" pitchFamily="18" charset="0"/>
                <a:cs typeface="Times New Roman" pitchFamily="18" charset="0"/>
              </a:rPr>
              <a:t>verocytotoxin</a:t>
            </a:r>
            <a:r>
              <a:rPr lang="en-US" b="1" dirty="0">
                <a:latin typeface="Times New Roman" pitchFamily="18" charset="0"/>
                <a:cs typeface="Times New Roman" pitchFamily="18" charset="0"/>
              </a:rPr>
              <a:t>) due to its lethal </a:t>
            </a:r>
            <a:r>
              <a:rPr lang="en-US" b="1" i="1" dirty="0">
                <a:latin typeface="Times New Roman" pitchFamily="18" charset="0"/>
                <a:cs typeface="Times New Roman" pitchFamily="18" charset="0"/>
              </a:rPr>
              <a:t>in vitro </a:t>
            </a:r>
            <a:r>
              <a:rPr lang="en-US" b="1" dirty="0">
                <a:latin typeface="Times New Roman" pitchFamily="18" charset="0"/>
                <a:cs typeface="Times New Roman" pitchFamily="18" charset="0"/>
              </a:rPr>
              <a:t>effects on Vero cells. Hence, a group of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producing </a:t>
            </a:r>
            <a:r>
              <a:rPr lang="en-US" b="1" dirty="0">
                <a:latin typeface="Times New Roman" pitchFamily="18" charset="0"/>
                <a:cs typeface="Times New Roman" pitchFamily="18" charset="0"/>
              </a:rPr>
              <a:t>verotoxin</a:t>
            </a:r>
            <a:r>
              <a:rPr lang="en-US" b="1" dirty="0">
                <a:latin typeface="Times New Roman" pitchFamily="18" charset="0"/>
                <a:cs typeface="Times New Roman" pitchFamily="18" charset="0"/>
              </a:rPr>
              <a:t> has been called </a:t>
            </a:r>
            <a:r>
              <a:rPr lang="en-US" b="1" dirty="0">
                <a:latin typeface="Times New Roman" pitchFamily="18" charset="0"/>
                <a:cs typeface="Times New Roman" pitchFamily="18" charset="0"/>
              </a:rPr>
              <a:t>verotoxigenic</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(VTEC) and currently over 100 </a:t>
            </a:r>
            <a:r>
              <a:rPr lang="en-US" b="1" dirty="0">
                <a:latin typeface="Times New Roman" pitchFamily="18" charset="0"/>
                <a:cs typeface="Times New Roman" pitchFamily="18" charset="0"/>
              </a:rPr>
              <a:t>serogroups</a:t>
            </a:r>
            <a:r>
              <a:rPr lang="en-US" b="1" dirty="0">
                <a:latin typeface="Times New Roman" pitchFamily="18" charset="0"/>
                <a:cs typeface="Times New Roman" pitchFamily="18" charset="0"/>
              </a:rPr>
              <a:t>, including O157, are recognized within VTEC. However, although all VTEC produce </a:t>
            </a:r>
            <a:r>
              <a:rPr lang="en-US" b="1" dirty="0">
                <a:latin typeface="Times New Roman" pitchFamily="18" charset="0"/>
                <a:cs typeface="Times New Roman" pitchFamily="18" charset="0"/>
              </a:rPr>
              <a:t>verotoxin</a:t>
            </a:r>
            <a:r>
              <a:rPr lang="en-US" b="1" dirty="0">
                <a:latin typeface="Times New Roman" pitchFamily="18" charset="0"/>
                <a:cs typeface="Times New Roman" pitchFamily="18" charset="0"/>
              </a:rPr>
              <a:t>, they do not always have other virulence factors </a:t>
            </a:r>
            <a:r>
              <a:rPr lang="en-US" b="1" dirty="0" smtClean="0">
                <a:latin typeface="Times New Roman" pitchFamily="18" charset="0"/>
                <a:cs typeface="Times New Roman" pitchFamily="18" charset="0"/>
              </a:rPr>
              <a:t>that</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enable </a:t>
            </a:r>
            <a:r>
              <a:rPr lang="en-US" b="1" dirty="0">
                <a:latin typeface="Times New Roman" pitchFamily="18" charset="0"/>
                <a:cs typeface="Times New Roman" pitchFamily="18" charset="0"/>
              </a:rPr>
              <a:t>them to cause human disease. Therefore, not all VTEC strains are, nor can be, considered pathogenic or able </a:t>
            </a:r>
            <a:r>
              <a:rPr lang="en-US" b="1" dirty="0" smtClean="0">
                <a:latin typeface="Times New Roman" pitchFamily="18" charset="0"/>
                <a:cs typeface="Times New Roman" pitchFamily="18" charset="0"/>
              </a:rPr>
              <a:t>to</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cause </a:t>
            </a:r>
            <a:r>
              <a:rPr lang="en-US" b="1" dirty="0">
                <a:latin typeface="Times New Roman" pitchFamily="18" charset="0"/>
                <a:cs typeface="Times New Roman" pitchFamily="18" charset="0"/>
              </a:rPr>
              <a:t>foodborne</a:t>
            </a:r>
            <a:r>
              <a:rPr lang="en-US" b="1" dirty="0">
                <a:latin typeface="Times New Roman" pitchFamily="18" charset="0"/>
                <a:cs typeface="Times New Roman" pitchFamily="18" charset="0"/>
              </a:rPr>
              <a:t> disease, so the use of term VTEC to denote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O157 causing </a:t>
            </a:r>
            <a:r>
              <a:rPr lang="en-US" b="1" dirty="0" smtClean="0">
                <a:latin typeface="Times New Roman" pitchFamily="18" charset="0"/>
                <a:cs typeface="Times New Roman" pitchFamily="18" charset="0"/>
              </a:rPr>
              <a:t>foodborne</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infections </a:t>
            </a:r>
            <a:r>
              <a:rPr lang="en-US" b="1" dirty="0">
                <a:latin typeface="Times New Roman" pitchFamily="18" charset="0"/>
                <a:cs typeface="Times New Roman" pitchFamily="18" charset="0"/>
              </a:rPr>
              <a:t>is imprecise from a food safety perspective. Furthermore, VTEC includes not only O157 but also some other non-O157 serotypes causing illness.</a:t>
            </a:r>
            <a:endParaRPr lang="sk-SK" b="1" dirty="0">
              <a:latin typeface="Times New Roman" pitchFamily="18" charset="0"/>
              <a:cs typeface="Times New Roman" pitchFamily="18" charset="0"/>
            </a:endParaRPr>
          </a:p>
          <a:p>
            <a:pPr marL="0">
              <a:buNone/>
            </a:pPr>
            <a:endParaRPr lang="sk-SK"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VTEC O157</a:t>
            </a:r>
            <a:r>
              <a:rPr lang="sk-SK" dirty="0"/>
              <a:t/>
            </a:r>
            <a:br>
              <a:rPr lang="sk-SK" dirty="0"/>
            </a:br>
            <a:endParaRPr lang="sk-SK" dirty="0"/>
          </a:p>
        </p:txBody>
      </p:sp>
      <p:sp>
        <p:nvSpPr>
          <p:cNvPr id="3" name="Zástupný symbol pro obsah 2"/>
          <p:cNvSpPr>
            <a:spLocks noGrp="1"/>
          </p:cNvSpPr>
          <p:nvPr>
            <p:ph idx="1"/>
          </p:nvPr>
        </p:nvSpPr>
        <p:spPr/>
        <p:txBody>
          <a:bodyPr>
            <a:normAutofit/>
          </a:bodyPr>
          <a:lstStyle/>
          <a:p>
            <a:pPr marL="0" algn="just">
              <a:buNone/>
            </a:pPr>
            <a:r>
              <a:rPr lang="en-US" b="1" dirty="0">
                <a:latin typeface="Times New Roman" pitchFamily="18" charset="0"/>
                <a:cs typeface="Times New Roman" pitchFamily="18" charset="0"/>
              </a:rPr>
              <a:t>This usually denotes </a:t>
            </a:r>
            <a:r>
              <a:rPr lang="en-US" b="1" dirty="0">
                <a:latin typeface="Times New Roman" pitchFamily="18" charset="0"/>
                <a:cs typeface="Times New Roman" pitchFamily="18" charset="0"/>
              </a:rPr>
              <a:t>verotoxin</a:t>
            </a:r>
            <a:r>
              <a:rPr lang="en-US" b="1" dirty="0">
                <a:latin typeface="Times New Roman" pitchFamily="18" charset="0"/>
                <a:cs typeface="Times New Roman" pitchFamily="18" charset="0"/>
              </a:rPr>
              <a:t>-producing </a:t>
            </a: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of O (somatic) </a:t>
            </a:r>
            <a:r>
              <a:rPr lang="en-US" b="1" dirty="0">
                <a:latin typeface="Times New Roman" pitchFamily="18" charset="0"/>
                <a:cs typeface="Times New Roman" pitchFamily="18" charset="0"/>
              </a:rPr>
              <a:t>serogroup</a:t>
            </a:r>
            <a:r>
              <a:rPr lang="en-US" b="1" dirty="0">
                <a:latin typeface="Times New Roman" pitchFamily="18" charset="0"/>
                <a:cs typeface="Times New Roman" pitchFamily="18" charset="0"/>
              </a:rPr>
              <a:t> O157, but </a:t>
            </a:r>
            <a:r>
              <a:rPr lang="en-US" b="1" dirty="0" smtClean="0">
                <a:latin typeface="Times New Roman" pitchFamily="18" charset="0"/>
                <a:cs typeface="Times New Roman" pitchFamily="18" charset="0"/>
              </a:rPr>
              <a:t>wit</a:t>
            </a:r>
            <a:r>
              <a:rPr lang="sk-SK" b="1" dirty="0" smtClean="0">
                <a:latin typeface="Times New Roman" pitchFamily="18" charset="0"/>
                <a:cs typeface="Times New Roman" pitchFamily="18" charset="0"/>
              </a:rPr>
              <a:t>h </a:t>
            </a:r>
            <a:r>
              <a:rPr lang="en-US" b="1" dirty="0" smtClean="0">
                <a:latin typeface="Times New Roman" pitchFamily="18" charset="0"/>
                <a:cs typeface="Times New Roman" pitchFamily="18" charset="0"/>
              </a:rPr>
              <a:t>either </a:t>
            </a:r>
            <a:r>
              <a:rPr lang="en-US" b="1" dirty="0">
                <a:latin typeface="Times New Roman" pitchFamily="18" charset="0"/>
                <a:cs typeface="Times New Roman" pitchFamily="18" charset="0"/>
              </a:rPr>
              <a:t>an ‘unspecified’ or ‘undetermined’ H (</a:t>
            </a:r>
            <a:r>
              <a:rPr lang="en-US" b="1" dirty="0">
                <a:latin typeface="Times New Roman" pitchFamily="18" charset="0"/>
                <a:cs typeface="Times New Roman" pitchFamily="18" charset="0"/>
              </a:rPr>
              <a:t>flagellar</a:t>
            </a:r>
            <a:r>
              <a:rPr lang="en-US" b="1" dirty="0">
                <a:latin typeface="Times New Roman" pitchFamily="18" charset="0"/>
                <a:cs typeface="Times New Roman" pitchFamily="18" charset="0"/>
              </a:rPr>
              <a:t>) </a:t>
            </a:r>
            <a:r>
              <a:rPr lang="en-US" b="1" dirty="0">
                <a:latin typeface="Times New Roman" pitchFamily="18" charset="0"/>
                <a:cs typeface="Times New Roman" pitchFamily="18" charset="0"/>
              </a:rPr>
              <a:t>serovar</a:t>
            </a:r>
            <a:r>
              <a:rPr lang="en-US" b="1" dirty="0">
                <a:latin typeface="Times New Roman" pitchFamily="18" charset="0"/>
                <a:cs typeface="Times New Roman" pitchFamily="18" charset="0"/>
              </a:rPr>
              <a:t>. In addition, it can include</a:t>
            </a:r>
            <a:endParaRPr lang="sk-SK" b="1" dirty="0">
              <a:latin typeface="Times New Roman" pitchFamily="18" charset="0"/>
              <a:cs typeface="Times New Roman" pitchFamily="18" charset="0"/>
            </a:endParaRPr>
          </a:p>
          <a:p>
            <a:pPr marL="0" algn="just">
              <a:buNone/>
            </a:pPr>
            <a:r>
              <a:rPr lang="en-US" b="1" i="1" dirty="0">
                <a:latin typeface="Times New Roman" pitchFamily="18" charset="0"/>
                <a:cs typeface="Times New Roman" pitchFamily="18" charset="0"/>
              </a:rPr>
              <a:t>E. coli </a:t>
            </a:r>
            <a:r>
              <a:rPr lang="en-US" b="1" dirty="0">
                <a:latin typeface="Times New Roman" pitchFamily="18" charset="0"/>
                <a:cs typeface="Times New Roman" pitchFamily="18" charset="0"/>
              </a:rPr>
              <a:t>O157 determined as non-motile, so of H-- </a:t>
            </a:r>
            <a:r>
              <a:rPr lang="en-US" b="1" dirty="0">
                <a:latin typeface="Times New Roman" pitchFamily="18" charset="0"/>
                <a:cs typeface="Times New Roman" pitchFamily="18" charset="0"/>
              </a:rPr>
              <a:t>serovar</a:t>
            </a:r>
            <a:r>
              <a:rPr lang="en-US" b="1" dirty="0">
                <a:latin typeface="Times New Roman" pitchFamily="18" charset="0"/>
                <a:cs typeface="Times New Roman" pitchFamily="18" charset="0"/>
              </a:rPr>
              <a:t>. The term VTEC O157 is imprecise</a:t>
            </a:r>
            <a:endParaRPr lang="sk-SK" b="1" dirty="0">
              <a:latin typeface="Times New Roman" pitchFamily="18" charset="0"/>
              <a:cs typeface="Times New Roman" pitchFamily="18" charset="0"/>
            </a:endParaRPr>
          </a:p>
          <a:p>
            <a:pPr marL="0" algn="just">
              <a:buNone/>
            </a:pPr>
            <a:r>
              <a:rPr lang="en-US" b="1" dirty="0">
                <a:latin typeface="Times New Roman" pitchFamily="18" charset="0"/>
                <a:cs typeface="Times New Roman" pitchFamily="18" charset="0"/>
              </a:rPr>
              <a:t>from a food safety perspective as it does not indicate whether the strains produce </a:t>
            </a:r>
            <a:r>
              <a:rPr lang="en-US" b="1" dirty="0" smtClean="0">
                <a:latin typeface="Times New Roman" pitchFamily="18" charset="0"/>
                <a:cs typeface="Times New Roman" pitchFamily="18" charset="0"/>
              </a:rPr>
              <a:t>other</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virulence </a:t>
            </a:r>
            <a:r>
              <a:rPr lang="en-US" b="1" dirty="0">
                <a:latin typeface="Times New Roman" pitchFamily="18" charset="0"/>
                <a:cs typeface="Times New Roman" pitchFamily="18" charset="0"/>
              </a:rPr>
              <a:t>factors (apart from </a:t>
            </a:r>
            <a:r>
              <a:rPr lang="en-US" b="1" dirty="0">
                <a:latin typeface="Times New Roman" pitchFamily="18" charset="0"/>
                <a:cs typeface="Times New Roman" pitchFamily="18" charset="0"/>
              </a:rPr>
              <a:t>verotoxin</a:t>
            </a:r>
            <a:r>
              <a:rPr lang="en-US" b="1" dirty="0">
                <a:latin typeface="Times New Roman" pitchFamily="18" charset="0"/>
                <a:cs typeface="Times New Roman" pitchFamily="18" charset="0"/>
              </a:rPr>
              <a:t>) necessary for causing </a:t>
            </a:r>
            <a:r>
              <a:rPr lang="en-US" b="1" dirty="0" smtClean="0">
                <a:latin typeface="Times New Roman" pitchFamily="18" charset="0"/>
                <a:cs typeface="Times New Roman" pitchFamily="18" charset="0"/>
              </a:rPr>
              <a:t>food</a:t>
            </a:r>
            <a:r>
              <a:rPr lang="sk-SK"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borne </a:t>
            </a:r>
            <a:r>
              <a:rPr lang="en-US" b="1" dirty="0">
                <a:latin typeface="Times New Roman" pitchFamily="18" charset="0"/>
                <a:cs typeface="Times New Roman" pitchFamily="18" charset="0"/>
              </a:rPr>
              <a:t>illness.</a:t>
            </a:r>
            <a:endParaRPr lang="sk-SK" b="1" dirty="0">
              <a:latin typeface="Times New Roman" pitchFamily="18" charset="0"/>
              <a:cs typeface="Times New Roman" pitchFamily="18" charset="0"/>
            </a:endParaRPr>
          </a:p>
          <a:p>
            <a:pPr>
              <a:buNone/>
            </a:pPr>
            <a:endParaRPr lang="sk-SK"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TC102455596[[fn=Jar]]</Template>
  <TotalTime>707</TotalTime>
  <Words>2240</Words>
  <Application>Microsoft Office PowerPoint</Application>
  <PresentationFormat>Předvádění na obrazovce (4:3)</PresentationFormat>
  <Paragraphs>61</Paragraphs>
  <Slides>23</Slides>
  <Notes>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Spring</vt:lpstr>
      <vt:lpstr>Microbiological hazards in food production </vt:lpstr>
      <vt:lpstr>Important microbial hazards  Bacteria – Salmonella, Campylobacter, Listeria, Clostridium botulinum, Escherichia coli O157:H7;  Virus - Calicivirus (including norovirus), Rotavirus, Hepatitis A virus;  Parasites – Trichinella, Giardia, Sarcocystis, Cryptosporidium;  Zoonosis – BSE, Campylobacteriosis, Salmonellosis, ;  Natural toxins – Mycotoxins (aflatoxins, ochratoxin A), Shellfish toxins, Glycoalkaloids, Lectins.</vt:lpstr>
      <vt:lpstr>Salmonella </vt:lpstr>
      <vt:lpstr>Virulence </vt:lpstr>
      <vt:lpstr>Animal sources of food-borne salmonellosis </vt:lpstr>
      <vt:lpstr>Shigella </vt:lpstr>
      <vt:lpstr>Escherichia coli </vt:lpstr>
      <vt:lpstr>VTEC </vt:lpstr>
      <vt:lpstr>VTEC O157 </vt:lpstr>
      <vt:lpstr>VTEC O157:H7 </vt:lpstr>
      <vt:lpstr>STEC </vt:lpstr>
      <vt:lpstr>EHEC</vt:lpstr>
      <vt:lpstr>HP-VTEC</vt:lpstr>
      <vt:lpstr>      Campylobacter   </vt:lpstr>
      <vt:lpstr>Treatment of C. jejuni Infections </vt:lpstr>
      <vt:lpstr>Pathogenesis </vt:lpstr>
      <vt:lpstr>Reservoirs</vt:lpstr>
      <vt:lpstr>Listeria </vt:lpstr>
      <vt:lpstr>Hazard Identification </vt:lpstr>
      <vt:lpstr>The Disease </vt:lpstr>
      <vt:lpstr>Data on growth of L. monocytogenes in food </vt:lpstr>
      <vt:lpstr>Stapyhylococcus </vt:lpstr>
      <vt:lpstr>Snímek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 HOW TO DEAL WITH CRITICAL SITUATION – LESSONS LEARNT FROM V4 CRITICAL CASES</dc:title>
  <dc:creator>Mirka</dc:creator>
  <cp:lastModifiedBy>Mirka</cp:lastModifiedBy>
  <cp:revision>58</cp:revision>
  <dcterms:created xsi:type="dcterms:W3CDTF">2012-06-24T12:28:44Z</dcterms:created>
  <dcterms:modified xsi:type="dcterms:W3CDTF">2013-06-23T14:25:17Z</dcterms:modified>
</cp:coreProperties>
</file>